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440000" cx="7560000"/>
  <p:notesSz cx="6858000" cy="9144000"/>
  <p:embeddedFontLst>
    <p:embeddedFont>
      <p:font typeface="Palanquin Light"/>
      <p:regular r:id="rId8"/>
      <p:bold r:id="rId9"/>
    </p:embeddedFont>
    <p:embeddedFont>
      <p:font typeface="Palanquin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683237D-AFAC-46CF-8830-49630C6A5FBF}">
  <a:tblStyle styleId="{A683237D-AFAC-46CF-8830-49630C6A5F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alanquin-bold.fntdata"/><Relationship Id="rId10" Type="http://schemas.openxmlformats.org/officeDocument/2006/relationships/font" Target="fonts/Palanquin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PalanquinLigh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alanquin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7.png"/><Relationship Id="rId10" Type="http://schemas.openxmlformats.org/officeDocument/2006/relationships/image" Target="../media/image5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lemonde.fr/les-decodeurs/article/2015/10/26/pourquoi-il-faut-se-mefier-des-graphiques_4797002_4355770.html" TargetMode="External"/><Relationship Id="rId4" Type="http://schemas.openxmlformats.org/officeDocument/2006/relationships/hyperlink" Target="https://www.lemonde.fr/les-decodeurs/article/2015/03/10/departementales-le-tract-trompeur-du-front-national_4590122_4355770.html" TargetMode="External"/><Relationship Id="rId9" Type="http://schemas.openxmlformats.org/officeDocument/2006/relationships/image" Target="../media/image4.png"/><Relationship Id="rId5" Type="http://schemas.openxmlformats.org/officeDocument/2006/relationships/hyperlink" Target="https://www.youtube.com/watch?v=crTt-QIyS-o&amp;ab_channel=OfficielDEFAKATOR" TargetMode="External"/><Relationship Id="rId6" Type="http://schemas.openxmlformats.org/officeDocument/2006/relationships/hyperlink" Target="https://viz.wtf/" TargetMode="External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267925" y="241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{A683237D-AFAC-46CF-8830-49630C6A5FBF}</a:tableStyleId>
              </a:tblPr>
              <a:tblGrid>
                <a:gridCol w="1140100"/>
                <a:gridCol w="3774150"/>
                <a:gridCol w="1292300"/>
                <a:gridCol w="874150"/>
              </a:tblGrid>
              <a:tr h="181925"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3000">
                          <a:solidFill>
                            <a:srgbClr val="FFFFFF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Faux</a:t>
                      </a:r>
                      <a:endParaRPr b="1" sz="3000">
                        <a:solidFill>
                          <a:srgbClr val="FFFFFF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/>
                    </a:solidFill>
                  </a:tcPr>
                </a:tc>
                <a:tc hMerge="1"/>
                <a:tc hMerge="1"/>
                <a:tc hMerge="1"/>
              </a:tr>
              <a:tr h="1126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Objectif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omprendre que les données peuvent être traitées de manière trompeuse pour appuyer un objectif, un intérêt ou un discours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Domaine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“Nous”</a:t>
                      </a:r>
                      <a:endParaRPr sz="1200">
                        <a:solidFill>
                          <a:srgbClr val="003081"/>
                        </a:solidFill>
                        <a:latin typeface="Palanquin Light"/>
                        <a:ea typeface="Palanquin Light"/>
                        <a:cs typeface="Palanquin Light"/>
                        <a:sym typeface="Palanquin Light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Durée : 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4</a:t>
                      </a:r>
                      <a:r>
                        <a:rPr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0 min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307050">
                <a:tc gridSpan="4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Matériel nécessaire : 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graphicFrame>
        <p:nvGraphicFramePr>
          <p:cNvPr id="55" name="Google Shape;55;p13"/>
          <p:cNvGraphicFramePr/>
          <p:nvPr/>
        </p:nvGraphicFramePr>
        <p:xfrm>
          <a:off x="267925" y="3391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{A683237D-AFAC-46CF-8830-49630C6A5FBF}</a:tableStyleId>
              </a:tblPr>
              <a:tblGrid>
                <a:gridCol w="877275"/>
                <a:gridCol w="5329275"/>
                <a:gridCol w="874125"/>
              </a:tblGrid>
              <a:tr h="34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Étape </a:t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Déroulé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Support</a:t>
                      </a:r>
                      <a:endParaRPr/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22150"/>
                      </a:srgbClr>
                    </a:solidFill>
                  </a:tcPr>
                </a:tc>
              </a:tr>
              <a:tr h="1915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Intro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Repérer l’erreur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À partir du support projeté, demander aux participants de repérer l’erreur dans chacun des graphiques, qui permet de dire que le graphique est trompeur.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S’aider d’Excel au besoin pour refaire les graphiques en temps réel.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Sondage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Ouvrir la discussion avec le groupe autour de la question :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À votre avis, ce type d’erreur est-il :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a. intentionnel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b. involontaire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Qui à intérêt à modifier un graphique ? Pour quelles raisons ?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9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Slides 5 à 18 </a:t>
                      </a:r>
                      <a:endParaRPr sz="9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127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Activité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Faire un graphique trompeur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L’animateur distribue à chaque groupe un coupon sur lequel sont écrites plusieurs données. Chaque groupe doit réaliser un graphique trompeur à partir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de ces données, en s’appuyant sur un ou plusieurs types d’erreurs vus précédemment. Le graphique peut être réalisé à la main. Les graphiques peuvent être ensuite présentés au reste des jeunes qui doivent chercher l’erreur.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  <a:tr h="2684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Conclu-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sion</a:t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Synthèse de l’animateur : erreurs courantes et conseils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Pour aller plus loin :</a:t>
                      </a:r>
                      <a:endParaRPr b="1"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Deux articles du Monde sur les graphiques trompeurs :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 u="sng">
                          <a:solidFill>
                            <a:schemeClr val="hlink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  <a:hlinkClick r:id="rId3"/>
                        </a:rPr>
                        <a:t>https://www.lemonde.fr/les-decodeurs/article/2015/10/26/pourquoi-il-faut-se-mefier-des-graphiques_4797002_4355770.html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 u="sng">
                          <a:solidFill>
                            <a:schemeClr val="hlink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  <a:hlinkClick r:id="rId4"/>
                        </a:rPr>
                        <a:t>https://www.lemonde.fr/les-decodeurs/article/2015/03/10/departementales-le-tract-trompeur-du-front-national_4590122_4355770.html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Tuto Détecter les graphiques trompeurs du Défékator : </a:t>
                      </a:r>
                      <a:r>
                        <a:rPr lang="fr" sz="1200" u="sng">
                          <a:solidFill>
                            <a:schemeClr val="hlink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  <a:hlinkClick r:id="rId5"/>
                        </a:rPr>
                        <a:t>https://www.youtube.com/watch?v=crTt-QIyS-o&amp;ab_channel=OfficielDEFAKATOR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rgbClr val="003081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</a:rPr>
                        <a:t>WTF Visualizations : Tumblr de datavisualisations trompeuses partout dans le </a:t>
                      </a:r>
                      <a:r>
                        <a:rPr lang="fr" sz="1200" u="sng">
                          <a:solidFill>
                            <a:schemeClr val="hlink"/>
                          </a:solidFill>
                          <a:latin typeface="Palanquin"/>
                          <a:ea typeface="Palanquin"/>
                          <a:cs typeface="Palanquin"/>
                          <a:sym typeface="Palanquin"/>
                          <a:hlinkClick r:id="rId6"/>
                        </a:rPr>
                        <a:t>monde https://viz.wtf/</a:t>
                      </a:r>
                      <a:endParaRPr sz="1200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003081"/>
                        </a:solidFill>
                        <a:latin typeface="Palanquin"/>
                        <a:ea typeface="Palanquin"/>
                        <a:cs typeface="Palanquin"/>
                        <a:sym typeface="Palanquin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308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3081">
                        <a:alpha val="57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6" name="Google Shape;56;p13"/>
          <p:cNvSpPr/>
          <p:nvPr/>
        </p:nvSpPr>
        <p:spPr>
          <a:xfrm>
            <a:off x="423400" y="21854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2245238" y="21854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145200" y="2185400"/>
            <a:ext cx="12537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Un ordinateur 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et un vidéo-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projecteur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7">
            <a:alphaModFix/>
          </a:blip>
          <a:srcRect b="20616" l="0" r="0" t="0"/>
          <a:stretch/>
        </p:blipFill>
        <p:spPr>
          <a:xfrm>
            <a:off x="497463" y="2318600"/>
            <a:ext cx="573674" cy="45541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2967050" y="2185400"/>
            <a:ext cx="9723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Plusieurs ordinateurs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61" name="Google Shape;61;p13"/>
          <p:cNvSpPr/>
          <p:nvPr/>
        </p:nvSpPr>
        <p:spPr>
          <a:xfrm>
            <a:off x="3902313" y="21854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4648400" y="2185400"/>
            <a:ext cx="9723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 support 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d’animation</a:t>
            </a:r>
            <a:endParaRPr sz="1200">
              <a:solidFill>
                <a:srgbClr val="00308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8">
            <a:alphaModFix/>
          </a:blip>
          <a:srcRect b="17844" l="0" r="0" t="0"/>
          <a:stretch/>
        </p:blipFill>
        <p:spPr>
          <a:xfrm>
            <a:off x="2363013" y="2346527"/>
            <a:ext cx="486274" cy="3995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/>
        </p:nvSpPr>
        <p:spPr>
          <a:xfrm>
            <a:off x="5644988" y="2185400"/>
            <a:ext cx="721800" cy="721800"/>
          </a:xfrm>
          <a:prstGeom prst="ellipse">
            <a:avLst/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6391100" y="2185400"/>
            <a:ext cx="972300" cy="72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003081"/>
                </a:solidFill>
                <a:latin typeface="Palanquin"/>
                <a:ea typeface="Palanquin"/>
                <a:cs typeface="Palanquin"/>
                <a:sym typeface="Palanquin"/>
              </a:rPr>
              <a:t>Les coupons à découper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332339">
            <a:off x="3890166" y="2345440"/>
            <a:ext cx="716221" cy="401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 rot="-411117">
            <a:off x="5687726" y="2323959"/>
            <a:ext cx="636347" cy="444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47358" y="3883893"/>
            <a:ext cx="721799" cy="403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47350" y="5220002"/>
            <a:ext cx="721801" cy="40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90076" y="6317308"/>
            <a:ext cx="636349" cy="444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565825" y="7599901"/>
            <a:ext cx="684849" cy="382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