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Lst>
  <p:sldSz cy="10440000" cx="7560000"/>
  <p:notesSz cx="6858000" cy="9144000"/>
  <p:embeddedFontLst>
    <p:embeddedFont>
      <p:font typeface="Palanquin Light"/>
      <p:regular r:id="rId9"/>
      <p:bold r:id="rId10"/>
    </p:embeddedFont>
    <p:embeddedFont>
      <p:font typeface="Palanquin"/>
      <p:regular r:id="rId11"/>
      <p:bold r:id="rId1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88">
          <p15:clr>
            <a:srgbClr val="747775"/>
          </p15:clr>
        </p15:guide>
        <p15:guide id="2" pos="238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B5E3593-452E-4D65-9CB3-448338E9D4AC}">
  <a:tblStyle styleId="{7B5E3593-452E-4D65-9CB3-448338E9D4AC}"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88" orient="horz"/>
        <p:guide pos="2381"/>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11" Type="http://schemas.openxmlformats.org/officeDocument/2006/relationships/font" Target="fonts/Palanquin-regular.fntdata"/><Relationship Id="rId10" Type="http://schemas.openxmlformats.org/officeDocument/2006/relationships/font" Target="fonts/PalanquinLight-bold.fntdata"/><Relationship Id="rId12" Type="http://schemas.openxmlformats.org/officeDocument/2006/relationships/font" Target="fonts/Palanquin-bold.fntdata"/><Relationship Id="rId9" Type="http://schemas.openxmlformats.org/officeDocument/2006/relationships/font" Target="fonts/PalanquinLight-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2e72317456e_0_34: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2e72317456e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57712" y="1511298"/>
            <a:ext cx="7044600" cy="41664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57705" y="5752555"/>
            <a:ext cx="7044600" cy="16089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57705" y="2245153"/>
            <a:ext cx="7044600" cy="3985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57705" y="6398217"/>
            <a:ext cx="7044600" cy="26403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57705" y="4365680"/>
            <a:ext cx="7044600" cy="17085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57705" y="903288"/>
            <a:ext cx="7044600" cy="11625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57705" y="2339232"/>
            <a:ext cx="7044600" cy="69345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57705" y="903288"/>
            <a:ext cx="7044600" cy="11625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57705" y="2339232"/>
            <a:ext cx="3306900" cy="69345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3995291" y="2339232"/>
            <a:ext cx="3306900" cy="69345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57705" y="903288"/>
            <a:ext cx="7044600" cy="11625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57705" y="1127727"/>
            <a:ext cx="2321700" cy="15339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57705" y="2820535"/>
            <a:ext cx="2321700" cy="64533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05325" y="913690"/>
            <a:ext cx="5264700" cy="83034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9508" y="2503032"/>
            <a:ext cx="3344400" cy="30087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9508" y="5689531"/>
            <a:ext cx="3344400" cy="25068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083839" y="1469689"/>
            <a:ext cx="3172200" cy="75000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57705" y="8586994"/>
            <a:ext cx="4959600" cy="1228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004788" y="9465147"/>
            <a:ext cx="453600" cy="798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10.png"/><Relationship Id="rId10" Type="http://schemas.openxmlformats.org/officeDocument/2006/relationships/image" Target="../media/image7.png"/><Relationship Id="rId9" Type="http://schemas.openxmlformats.org/officeDocument/2006/relationships/image" Target="../media/image3.png"/><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image" Target="../media/image5.png"/><Relationship Id="rId8"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tylervigen.com/discover" TargetMode="External"/><Relationship Id="rId4" Type="http://schemas.openxmlformats.org/officeDocument/2006/relationships/image" Target="../media/image1.png"/><Relationship Id="rId5"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aphicFrame>
        <p:nvGraphicFramePr>
          <p:cNvPr id="54" name="Google Shape;54;p13"/>
          <p:cNvGraphicFramePr/>
          <p:nvPr/>
        </p:nvGraphicFramePr>
        <p:xfrm>
          <a:off x="267925" y="241450"/>
          <a:ext cx="3000000" cy="3000000"/>
        </p:xfrm>
        <a:graphic>
          <a:graphicData uri="http://schemas.openxmlformats.org/drawingml/2006/table">
            <a:tbl>
              <a:tblPr>
                <a:noFill/>
                <a:tableStyleId>{7B5E3593-452E-4D65-9CB3-448338E9D4AC}</a:tableStyleId>
              </a:tblPr>
              <a:tblGrid>
                <a:gridCol w="1140100"/>
                <a:gridCol w="3774150"/>
                <a:gridCol w="1292300"/>
                <a:gridCol w="874150"/>
              </a:tblGrid>
              <a:tr h="181925">
                <a:tc gridSpan="4">
                  <a:txBody>
                    <a:bodyPr/>
                    <a:lstStyle/>
                    <a:p>
                      <a:pPr indent="0" lvl="0" marL="0" rtl="0" algn="ctr">
                        <a:spcBef>
                          <a:spcPts val="0"/>
                        </a:spcBef>
                        <a:spcAft>
                          <a:spcPts val="0"/>
                        </a:spcAft>
                        <a:buNone/>
                      </a:pPr>
                      <a:r>
                        <a:rPr b="1" lang="fr" sz="3000">
                          <a:solidFill>
                            <a:srgbClr val="FFFFFF"/>
                          </a:solidFill>
                          <a:latin typeface="Palanquin"/>
                          <a:ea typeface="Palanquin"/>
                          <a:cs typeface="Palanquin"/>
                          <a:sym typeface="Palanquin"/>
                        </a:rPr>
                        <a:t>Causons corrélations</a:t>
                      </a:r>
                      <a:endParaRPr b="1" sz="3000">
                        <a:solidFill>
                          <a:srgbClr val="FFFFFF"/>
                        </a:solidFill>
                        <a:latin typeface="Palanquin"/>
                        <a:ea typeface="Palanquin"/>
                        <a:cs typeface="Palanquin"/>
                        <a:sym typeface="Palanquin"/>
                      </a:endParaRPr>
                    </a:p>
                  </a:txBody>
                  <a:tcPr marT="91425" marB="91425" marR="91425" marL="91425">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solidFill>
                  </a:tcPr>
                </a:tc>
                <a:tc hMerge="1"/>
                <a:tc hMerge="1"/>
                <a:tc hMerge="1"/>
              </a:tr>
              <a:tr h="112625">
                <a:tc gridSpan="2">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Objectif : </a:t>
                      </a:r>
                      <a:r>
                        <a:rPr lang="fr">
                          <a:solidFill>
                            <a:srgbClr val="003081"/>
                          </a:solidFill>
                          <a:latin typeface="Palanquin"/>
                          <a:ea typeface="Palanquin"/>
                          <a:cs typeface="Palanquin"/>
                          <a:sym typeface="Palanquin"/>
                        </a:rPr>
                        <a:t>Comprendre que corrélation n’est pas toujours synonyme de causalité</a:t>
                      </a:r>
                      <a:endParaRPr>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hMerge="1"/>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Domaine : </a:t>
                      </a:r>
                      <a:r>
                        <a:rPr lang="fr">
                          <a:solidFill>
                            <a:srgbClr val="003081"/>
                          </a:solidFill>
                          <a:latin typeface="Palanquin"/>
                          <a:ea typeface="Palanquin"/>
                          <a:cs typeface="Palanquin"/>
                          <a:sym typeface="Palanquin"/>
                        </a:rPr>
                        <a:t>“L’info”</a:t>
                      </a:r>
                      <a:endParaRPr sz="1200">
                        <a:solidFill>
                          <a:srgbClr val="003081"/>
                        </a:solidFill>
                        <a:latin typeface="Palanquin Light"/>
                        <a:ea typeface="Palanquin Light"/>
                        <a:cs typeface="Palanquin Light"/>
                        <a:sym typeface="Palanquin Light"/>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Durée : </a:t>
                      </a:r>
                      <a:r>
                        <a:rPr lang="fr">
                          <a:solidFill>
                            <a:srgbClr val="003081"/>
                          </a:solidFill>
                          <a:latin typeface="Palanquin"/>
                          <a:ea typeface="Palanquin"/>
                          <a:cs typeface="Palanquin"/>
                          <a:sym typeface="Palanquin"/>
                        </a:rPr>
                        <a:t>30 min</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r h="307050">
                <a:tc gridSpan="4">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Matériel nécessaire : </a:t>
                      </a:r>
                      <a:endParaRPr b="1">
                        <a:solidFill>
                          <a:srgbClr val="003081"/>
                        </a:solidFill>
                        <a:latin typeface="Palanquin"/>
                        <a:ea typeface="Palanquin"/>
                        <a:cs typeface="Palanquin"/>
                        <a:sym typeface="Palanquin"/>
                      </a:endParaRPr>
                    </a:p>
                    <a:p>
                      <a:pPr indent="0" lvl="0" marL="0" rtl="0" algn="l">
                        <a:spcBef>
                          <a:spcPts val="0"/>
                        </a:spcBef>
                        <a:spcAft>
                          <a:spcPts val="0"/>
                        </a:spcAft>
                        <a:buNone/>
                      </a:pPr>
                      <a:r>
                        <a:t/>
                      </a:r>
                      <a:endParaRPr>
                        <a:solidFill>
                          <a:srgbClr val="003081"/>
                        </a:solidFill>
                        <a:latin typeface="Palanquin"/>
                        <a:ea typeface="Palanquin"/>
                        <a:cs typeface="Palanquin"/>
                        <a:sym typeface="Palanquin"/>
                      </a:endParaRPr>
                    </a:p>
                    <a:p>
                      <a:pPr indent="0" lvl="0" marL="0" rtl="0" algn="l">
                        <a:spcBef>
                          <a:spcPts val="0"/>
                        </a:spcBef>
                        <a:spcAft>
                          <a:spcPts val="0"/>
                        </a:spcAft>
                        <a:buNone/>
                      </a:pPr>
                      <a:r>
                        <a:t/>
                      </a:r>
                      <a:endParaRPr>
                        <a:solidFill>
                          <a:srgbClr val="003081"/>
                        </a:solidFill>
                        <a:latin typeface="Palanquin"/>
                        <a:ea typeface="Palanquin"/>
                        <a:cs typeface="Palanquin"/>
                        <a:sym typeface="Palanquin"/>
                      </a:endParaRPr>
                    </a:p>
                    <a:p>
                      <a:pPr indent="0" lvl="0" marL="0" rtl="0" algn="l">
                        <a:spcBef>
                          <a:spcPts val="0"/>
                        </a:spcBef>
                        <a:spcAft>
                          <a:spcPts val="0"/>
                        </a:spcAft>
                        <a:buNone/>
                      </a:pPr>
                      <a:r>
                        <a:t/>
                      </a:r>
                      <a:endParaRPr>
                        <a:solidFill>
                          <a:srgbClr val="003081"/>
                        </a:solidFill>
                        <a:latin typeface="Palanquin"/>
                        <a:ea typeface="Palanquin"/>
                        <a:cs typeface="Palanquin"/>
                        <a:sym typeface="Palanquin"/>
                      </a:endParaRPr>
                    </a:p>
                    <a:p>
                      <a:pPr indent="0" lvl="0" marL="0" rtl="0" algn="l">
                        <a:spcBef>
                          <a:spcPts val="0"/>
                        </a:spcBef>
                        <a:spcAft>
                          <a:spcPts val="0"/>
                        </a:spcAft>
                        <a:buNone/>
                      </a:pPr>
                      <a:r>
                        <a:t/>
                      </a:r>
                      <a:endParaRPr>
                        <a:solidFill>
                          <a:srgbClr val="003081"/>
                        </a:solidFill>
                        <a:latin typeface="Palanquin"/>
                        <a:ea typeface="Palanquin"/>
                        <a:cs typeface="Palanquin"/>
                        <a:sym typeface="Palanquin"/>
                      </a:endParaRPr>
                    </a:p>
                    <a:p>
                      <a:pPr indent="0" lvl="0" marL="0" rtl="0" algn="l">
                        <a:spcBef>
                          <a:spcPts val="0"/>
                        </a:spcBef>
                        <a:spcAft>
                          <a:spcPts val="0"/>
                        </a:spcAft>
                        <a:buNone/>
                      </a:pPr>
                      <a:r>
                        <a:t/>
                      </a:r>
                      <a:endParaRPr>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hMerge="1"/>
                <a:tc hMerge="1"/>
                <a:tc hMerge="1"/>
              </a:tr>
            </a:tbl>
          </a:graphicData>
        </a:graphic>
      </p:graphicFrame>
      <p:graphicFrame>
        <p:nvGraphicFramePr>
          <p:cNvPr id="55" name="Google Shape;55;p13"/>
          <p:cNvGraphicFramePr/>
          <p:nvPr/>
        </p:nvGraphicFramePr>
        <p:xfrm>
          <a:off x="267925" y="3238925"/>
          <a:ext cx="3000000" cy="3000000"/>
        </p:xfrm>
        <a:graphic>
          <a:graphicData uri="http://schemas.openxmlformats.org/drawingml/2006/table">
            <a:tbl>
              <a:tblPr>
                <a:noFill/>
                <a:tableStyleId>{7B5E3593-452E-4D65-9CB3-448338E9D4AC}</a:tableStyleId>
              </a:tblPr>
              <a:tblGrid>
                <a:gridCol w="877275"/>
                <a:gridCol w="5329275"/>
                <a:gridCol w="874125"/>
              </a:tblGrid>
              <a:tr h="112625">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Étape </a:t>
                      </a:r>
                      <a:endParaRPr>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22150"/>
                      </a:srgbClr>
                    </a:solidFill>
                  </a:tcPr>
                </a:tc>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Déroulé</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22150"/>
                      </a:srgbClr>
                    </a:solidFill>
                  </a:tcPr>
                </a:tc>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Support</a:t>
                      </a:r>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22150"/>
                      </a:srgbClr>
                    </a:solidFill>
                  </a:tcPr>
                </a:tc>
              </a:tr>
              <a:tr h="307050">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Étape 1</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rPr b="1" lang="fr" sz="1200">
                          <a:solidFill>
                            <a:srgbClr val="003081"/>
                          </a:solidFill>
                          <a:latin typeface="Palanquin"/>
                          <a:ea typeface="Palanquin"/>
                          <a:cs typeface="Palanquin"/>
                          <a:sym typeface="Palanquin"/>
                        </a:rPr>
                        <a:t>U</a:t>
                      </a:r>
                      <a:r>
                        <a:rPr b="1" lang="fr" sz="1200">
                          <a:solidFill>
                            <a:srgbClr val="003081"/>
                          </a:solidFill>
                          <a:latin typeface="Palanquin"/>
                          <a:ea typeface="Palanquin"/>
                          <a:cs typeface="Palanquin"/>
                          <a:sym typeface="Palanquin"/>
                        </a:rPr>
                        <a:t>ne forte corrélation qui n’a pas de sens</a:t>
                      </a:r>
                      <a:endParaRPr b="1"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Dans un premier temps, l’animateur présente la première slide qui montre deux courbes à forte corrélation. Il y a seulement les informations d’une des deux données, la consommation de margarine. Il demande ensuite au groupe quelle pourrait être, selon eux·elles, la seconde donnée. </a:t>
                      </a:r>
                      <a:r>
                        <a:rPr i="1" lang="fr" sz="1200">
                          <a:solidFill>
                            <a:srgbClr val="003081"/>
                          </a:solidFill>
                          <a:latin typeface="Palanquin"/>
                          <a:ea typeface="Palanquin"/>
                          <a:cs typeface="Palanquin"/>
                          <a:sym typeface="Palanquin"/>
                        </a:rPr>
                        <a:t>Exemples : taux d’obésité chez les jeunes, nombre de recettes de pâtisseries ajoutées sur les sites de recettes, popularité des roses de sables, nombre de vegans, et bien d’autres, mais surtout ne pas oublier le taux de divorce dans l’État du Maine aux États-Unis.</a:t>
                      </a:r>
                      <a:endParaRPr i="1" sz="1200">
                        <a:solidFill>
                          <a:srgbClr val="00308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t/>
                      </a:r>
                      <a:endParaRPr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Enfin, l’animateur révèle l’autre donnée avec la slide suivante  pour que les participants puissent se rendre compte que les deux données n’ont rien à voir entre elles.</a:t>
                      </a:r>
                      <a:endParaRPr sz="1200">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r h="307050">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Étape 2</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Clr>
                          <a:schemeClr val="dk1"/>
                        </a:buClr>
                        <a:buSzPts val="1100"/>
                        <a:buFont typeface="Arial"/>
                        <a:buNone/>
                      </a:pPr>
                      <a:r>
                        <a:rPr b="1" lang="fr" sz="1200">
                          <a:solidFill>
                            <a:srgbClr val="003081"/>
                          </a:solidFill>
                          <a:latin typeface="Palanquin"/>
                          <a:ea typeface="Palanquin"/>
                          <a:cs typeface="Palanquin"/>
                          <a:sym typeface="Palanquin"/>
                        </a:rPr>
                        <a:t>U</a:t>
                      </a:r>
                      <a:r>
                        <a:rPr b="1" lang="fr" sz="1200">
                          <a:solidFill>
                            <a:srgbClr val="003081"/>
                          </a:solidFill>
                          <a:latin typeface="Palanquin"/>
                          <a:ea typeface="Palanquin"/>
                          <a:cs typeface="Palanquin"/>
                          <a:sym typeface="Palanquin"/>
                        </a:rPr>
                        <a:t>ne probable causalité </a:t>
                      </a:r>
                      <a:endParaRPr b="1"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L’animateur montre le graphique sur les lancements spatiaux commerciaux en entier avec la légende et demander aux participants si pour eux ce graphique a du sens et pourquoi. Le but ici est de voir avec eux si la corrélation est synonyme de causalité. </a:t>
                      </a:r>
                      <a:endParaRPr b="1" sz="1200">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r h="307050">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Étape 3</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Clr>
                          <a:schemeClr val="dk1"/>
                        </a:buClr>
                        <a:buSzPts val="1100"/>
                        <a:buFont typeface="Arial"/>
                        <a:buNone/>
                      </a:pPr>
                      <a:r>
                        <a:rPr b="1" lang="fr" sz="1200">
                          <a:solidFill>
                            <a:srgbClr val="003081"/>
                          </a:solidFill>
                          <a:latin typeface="Palanquin"/>
                          <a:ea typeface="Palanquin"/>
                          <a:cs typeface="Palanquin"/>
                          <a:sym typeface="Palanquin"/>
                        </a:rPr>
                        <a:t>Ç</a:t>
                      </a:r>
                      <a:r>
                        <a:rPr b="1" lang="fr" sz="1200">
                          <a:solidFill>
                            <a:srgbClr val="003081"/>
                          </a:solidFill>
                          <a:latin typeface="Palanquin"/>
                          <a:ea typeface="Palanquin"/>
                          <a:cs typeface="Palanquin"/>
                          <a:sym typeface="Palanquin"/>
                        </a:rPr>
                        <a:t>a semblait si logique</a:t>
                      </a:r>
                      <a:endParaRPr b="1" sz="1200">
                        <a:solidFill>
                          <a:srgbClr val="00308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lang="fr" sz="1200">
                          <a:solidFill>
                            <a:srgbClr val="003081"/>
                          </a:solidFill>
                          <a:latin typeface="Palanquin"/>
                          <a:ea typeface="Palanquin"/>
                          <a:cs typeface="Palanquin"/>
                          <a:sym typeface="Palanquin"/>
                        </a:rPr>
                        <a:t>L’animateur montre l’intitulé des données sans révéler le graphique et demande au groupe si selon lui la corrélation sera élevée ou non.</a:t>
                      </a:r>
                      <a:endParaRPr sz="1200">
                        <a:solidFill>
                          <a:srgbClr val="00308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lang="fr" sz="1200">
                          <a:solidFill>
                            <a:srgbClr val="003081"/>
                          </a:solidFill>
                          <a:latin typeface="Palanquin"/>
                          <a:ea typeface="Palanquin"/>
                          <a:cs typeface="Palanquin"/>
                          <a:sym typeface="Palanquin"/>
                        </a:rPr>
                        <a:t>Dans un second temps, révélez le graphique et interroger les participants sur la raison de la corrélation est si basse. On cherche à leur faire comprendre que deux données en lien ne donnent pas forcément ni une forte corrélation, ni un lien de causalité du fait de facteurs externes.</a:t>
                      </a:r>
                      <a:endParaRPr b="1" sz="1200">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r h="307050">
                <a:tc>
                  <a:txBody>
                    <a:bodyPr/>
                    <a:lstStyle/>
                    <a:p>
                      <a:pPr indent="0" lvl="0" marL="0" rtl="0" algn="l">
                        <a:spcBef>
                          <a:spcPts val="0"/>
                        </a:spcBef>
                        <a:spcAft>
                          <a:spcPts val="0"/>
                        </a:spcAft>
                        <a:buClr>
                          <a:schemeClr val="dk1"/>
                        </a:buClr>
                        <a:buSzPts val="1100"/>
                        <a:buFont typeface="Arial"/>
                        <a:buNone/>
                      </a:pPr>
                      <a:r>
                        <a:rPr b="1" lang="fr">
                          <a:solidFill>
                            <a:srgbClr val="003081"/>
                          </a:solidFill>
                          <a:latin typeface="Palanquin"/>
                          <a:ea typeface="Palanquin"/>
                          <a:cs typeface="Palanquin"/>
                          <a:sym typeface="Palanquin"/>
                        </a:rPr>
                        <a:t>Étape 4</a:t>
                      </a:r>
                      <a:endParaRPr b="1">
                        <a:solidFill>
                          <a:srgbClr val="003081"/>
                        </a:solidFill>
                        <a:latin typeface="Palanquin"/>
                        <a:ea typeface="Palanquin"/>
                        <a:cs typeface="Palanquin"/>
                        <a:sym typeface="Palanquin"/>
                      </a:endParaRPr>
                    </a:p>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rPr b="1" lang="fr" sz="1200">
                          <a:solidFill>
                            <a:srgbClr val="003081"/>
                          </a:solidFill>
                          <a:latin typeface="Palanquin"/>
                          <a:ea typeface="Palanquin"/>
                          <a:cs typeface="Palanquin"/>
                          <a:sym typeface="Palanquin"/>
                        </a:rPr>
                        <a:t>Une forte corrélation qui n’a pas de sens</a:t>
                      </a:r>
                      <a:endParaRPr b="1" sz="1200">
                        <a:solidFill>
                          <a:srgbClr val="00308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lang="fr" sz="1200">
                          <a:solidFill>
                            <a:srgbClr val="003081"/>
                          </a:solidFill>
                          <a:latin typeface="Palanquin"/>
                          <a:ea typeface="Palanquin"/>
                          <a:cs typeface="Palanquin"/>
                          <a:sym typeface="Palanquin"/>
                        </a:rPr>
                        <a:t>L’animateur garde l’une des deux données de l’étape précédente, le nombre de colonies d’abeilles de production de miel aux US et la compare avec une donnée n’ayant strictement rien à voir sans montrer les courbes et demande s’il y a un lien. Il révèle ensuite les courbes et voir que la corrélation est bien plus importante qu’à l’étape précédente alors qu’il n’y a pas de lien.</a:t>
                      </a:r>
                      <a:endParaRPr b="1" sz="1200">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bl>
          </a:graphicData>
        </a:graphic>
      </p:graphicFrame>
      <p:sp>
        <p:nvSpPr>
          <p:cNvPr id="56" name="Google Shape;56;p13"/>
          <p:cNvSpPr/>
          <p:nvPr/>
        </p:nvSpPr>
        <p:spPr>
          <a:xfrm>
            <a:off x="3091138" y="1915025"/>
            <a:ext cx="721800" cy="721800"/>
          </a:xfrm>
          <a:prstGeom prst="ellipse">
            <a:avLst/>
          </a:prstGeom>
          <a:solidFill>
            <a:srgbClr val="0030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7" name="Google Shape;57;p13"/>
          <p:cNvSpPr/>
          <p:nvPr/>
        </p:nvSpPr>
        <p:spPr>
          <a:xfrm>
            <a:off x="382738" y="1915025"/>
            <a:ext cx="721800" cy="721800"/>
          </a:xfrm>
          <a:prstGeom prst="ellipse">
            <a:avLst/>
          </a:prstGeom>
          <a:solidFill>
            <a:srgbClr val="0030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8" name="Google Shape;58;p13"/>
          <p:cNvSpPr txBox="1"/>
          <p:nvPr/>
        </p:nvSpPr>
        <p:spPr>
          <a:xfrm>
            <a:off x="1104550" y="1915025"/>
            <a:ext cx="1756500" cy="721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fr" sz="1200">
                <a:solidFill>
                  <a:srgbClr val="003081"/>
                </a:solidFill>
                <a:latin typeface="Palanquin"/>
                <a:ea typeface="Palanquin"/>
                <a:cs typeface="Palanquin"/>
                <a:sym typeface="Palanquin"/>
              </a:rPr>
              <a:t>Un ordinateur et vidéo</a:t>
            </a:r>
            <a:endParaRPr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-projecteur</a:t>
            </a:r>
            <a:endParaRPr sz="1800">
              <a:solidFill>
                <a:srgbClr val="595959"/>
              </a:solidFill>
            </a:endParaRPr>
          </a:p>
        </p:txBody>
      </p:sp>
      <p:sp>
        <p:nvSpPr>
          <p:cNvPr id="59" name="Google Shape;59;p13"/>
          <p:cNvSpPr txBox="1"/>
          <p:nvPr/>
        </p:nvSpPr>
        <p:spPr>
          <a:xfrm>
            <a:off x="3812925" y="1915025"/>
            <a:ext cx="1876200" cy="721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fr" sz="1200">
                <a:solidFill>
                  <a:srgbClr val="003081"/>
                </a:solidFill>
                <a:latin typeface="Palanquin"/>
                <a:ea typeface="Palanquin"/>
                <a:cs typeface="Palanquin"/>
                <a:sym typeface="Palanquin"/>
              </a:rPr>
              <a:t>Le support </a:t>
            </a:r>
            <a:br>
              <a:rPr lang="fr" sz="1200">
                <a:solidFill>
                  <a:srgbClr val="003081"/>
                </a:solidFill>
                <a:latin typeface="Palanquin"/>
                <a:ea typeface="Palanquin"/>
                <a:cs typeface="Palanquin"/>
                <a:sym typeface="Palanquin"/>
              </a:rPr>
            </a:br>
            <a:r>
              <a:rPr lang="fr" sz="1200">
                <a:solidFill>
                  <a:srgbClr val="003081"/>
                </a:solidFill>
                <a:latin typeface="Palanquin"/>
                <a:ea typeface="Palanquin"/>
                <a:cs typeface="Palanquin"/>
                <a:sym typeface="Palanquin"/>
              </a:rPr>
              <a:t>de l’animation</a:t>
            </a:r>
            <a:endParaRPr sz="1800">
              <a:solidFill>
                <a:srgbClr val="595959"/>
              </a:solidFill>
            </a:endParaRPr>
          </a:p>
        </p:txBody>
      </p:sp>
      <p:pic>
        <p:nvPicPr>
          <p:cNvPr id="60" name="Google Shape;60;p13"/>
          <p:cNvPicPr preferRelativeResize="0"/>
          <p:nvPr/>
        </p:nvPicPr>
        <p:blipFill rotWithShape="1">
          <a:blip r:embed="rId3">
            <a:alphaModFix/>
          </a:blip>
          <a:srcRect b="20616" l="0" r="0" t="0"/>
          <a:stretch/>
        </p:blipFill>
        <p:spPr>
          <a:xfrm>
            <a:off x="456813" y="2048225"/>
            <a:ext cx="573674" cy="455411"/>
          </a:xfrm>
          <a:prstGeom prst="rect">
            <a:avLst/>
          </a:prstGeom>
          <a:noFill/>
          <a:ln>
            <a:noFill/>
          </a:ln>
        </p:spPr>
      </p:pic>
      <p:pic>
        <p:nvPicPr>
          <p:cNvPr id="61" name="Google Shape;61;p13"/>
          <p:cNvPicPr preferRelativeResize="0"/>
          <p:nvPr/>
        </p:nvPicPr>
        <p:blipFill>
          <a:blip r:embed="rId4">
            <a:alphaModFix/>
          </a:blip>
          <a:stretch>
            <a:fillRect/>
          </a:stretch>
        </p:blipFill>
        <p:spPr>
          <a:xfrm>
            <a:off x="6526975" y="3898050"/>
            <a:ext cx="813850" cy="455400"/>
          </a:xfrm>
          <a:prstGeom prst="rect">
            <a:avLst/>
          </a:prstGeom>
          <a:noFill/>
          <a:ln>
            <a:noFill/>
          </a:ln>
        </p:spPr>
      </p:pic>
      <p:pic>
        <p:nvPicPr>
          <p:cNvPr id="62" name="Google Shape;62;p13"/>
          <p:cNvPicPr preferRelativeResize="0"/>
          <p:nvPr/>
        </p:nvPicPr>
        <p:blipFill>
          <a:blip r:embed="rId5">
            <a:alphaModFix/>
          </a:blip>
          <a:stretch>
            <a:fillRect/>
          </a:stretch>
        </p:blipFill>
        <p:spPr>
          <a:xfrm>
            <a:off x="6526976" y="5351764"/>
            <a:ext cx="813850" cy="451432"/>
          </a:xfrm>
          <a:prstGeom prst="rect">
            <a:avLst/>
          </a:prstGeom>
          <a:noFill/>
          <a:ln>
            <a:noFill/>
          </a:ln>
        </p:spPr>
      </p:pic>
      <p:pic>
        <p:nvPicPr>
          <p:cNvPr id="63" name="Google Shape;63;p13"/>
          <p:cNvPicPr preferRelativeResize="0"/>
          <p:nvPr/>
        </p:nvPicPr>
        <p:blipFill>
          <a:blip r:embed="rId6">
            <a:alphaModFix/>
          </a:blip>
          <a:stretch>
            <a:fillRect/>
          </a:stretch>
        </p:blipFill>
        <p:spPr>
          <a:xfrm>
            <a:off x="6525563" y="6601176"/>
            <a:ext cx="816686" cy="455401"/>
          </a:xfrm>
          <a:prstGeom prst="rect">
            <a:avLst/>
          </a:prstGeom>
          <a:noFill/>
          <a:ln>
            <a:noFill/>
          </a:ln>
        </p:spPr>
      </p:pic>
      <p:pic>
        <p:nvPicPr>
          <p:cNvPr id="64" name="Google Shape;64;p13"/>
          <p:cNvPicPr preferRelativeResize="0"/>
          <p:nvPr/>
        </p:nvPicPr>
        <p:blipFill>
          <a:blip r:embed="rId7">
            <a:alphaModFix/>
          </a:blip>
          <a:stretch>
            <a:fillRect/>
          </a:stretch>
        </p:blipFill>
        <p:spPr>
          <a:xfrm>
            <a:off x="6526979" y="7371175"/>
            <a:ext cx="813850" cy="455009"/>
          </a:xfrm>
          <a:prstGeom prst="rect">
            <a:avLst/>
          </a:prstGeom>
          <a:noFill/>
          <a:ln>
            <a:noFill/>
          </a:ln>
        </p:spPr>
      </p:pic>
      <p:pic>
        <p:nvPicPr>
          <p:cNvPr id="65" name="Google Shape;65;p13"/>
          <p:cNvPicPr preferRelativeResize="0"/>
          <p:nvPr/>
        </p:nvPicPr>
        <p:blipFill>
          <a:blip r:embed="rId8">
            <a:alphaModFix/>
          </a:blip>
          <a:stretch>
            <a:fillRect/>
          </a:stretch>
        </p:blipFill>
        <p:spPr>
          <a:xfrm>
            <a:off x="6525575" y="8012901"/>
            <a:ext cx="816676" cy="458563"/>
          </a:xfrm>
          <a:prstGeom prst="rect">
            <a:avLst/>
          </a:prstGeom>
          <a:noFill/>
          <a:ln>
            <a:noFill/>
          </a:ln>
        </p:spPr>
      </p:pic>
      <p:pic>
        <p:nvPicPr>
          <p:cNvPr id="66" name="Google Shape;66;p13"/>
          <p:cNvPicPr preferRelativeResize="0"/>
          <p:nvPr/>
        </p:nvPicPr>
        <p:blipFill>
          <a:blip r:embed="rId9">
            <a:alphaModFix/>
          </a:blip>
          <a:stretch>
            <a:fillRect/>
          </a:stretch>
        </p:blipFill>
        <p:spPr>
          <a:xfrm>
            <a:off x="6525575" y="8877926"/>
            <a:ext cx="813850" cy="456993"/>
          </a:xfrm>
          <a:prstGeom prst="rect">
            <a:avLst/>
          </a:prstGeom>
          <a:noFill/>
          <a:ln>
            <a:noFill/>
          </a:ln>
        </p:spPr>
      </p:pic>
      <p:pic>
        <p:nvPicPr>
          <p:cNvPr id="67" name="Google Shape;67;p13"/>
          <p:cNvPicPr preferRelativeResize="0"/>
          <p:nvPr/>
        </p:nvPicPr>
        <p:blipFill>
          <a:blip r:embed="rId10">
            <a:alphaModFix/>
          </a:blip>
          <a:stretch>
            <a:fillRect/>
          </a:stretch>
        </p:blipFill>
        <p:spPr>
          <a:xfrm>
            <a:off x="6524162" y="9505831"/>
            <a:ext cx="816676" cy="455392"/>
          </a:xfrm>
          <a:prstGeom prst="rect">
            <a:avLst/>
          </a:prstGeom>
          <a:noFill/>
          <a:ln>
            <a:noFill/>
          </a:ln>
        </p:spPr>
      </p:pic>
      <p:pic>
        <p:nvPicPr>
          <p:cNvPr id="68" name="Google Shape;68;p13"/>
          <p:cNvPicPr preferRelativeResize="0"/>
          <p:nvPr/>
        </p:nvPicPr>
        <p:blipFill>
          <a:blip r:embed="rId4">
            <a:alphaModFix/>
          </a:blip>
          <a:stretch>
            <a:fillRect/>
          </a:stretch>
        </p:blipFill>
        <p:spPr>
          <a:xfrm rot="-386269">
            <a:off x="3091150" y="2073975"/>
            <a:ext cx="721802" cy="40389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graphicFrame>
        <p:nvGraphicFramePr>
          <p:cNvPr id="73" name="Google Shape;73;p14"/>
          <p:cNvGraphicFramePr/>
          <p:nvPr/>
        </p:nvGraphicFramePr>
        <p:xfrm>
          <a:off x="267925" y="245350"/>
          <a:ext cx="3000000" cy="3000000"/>
        </p:xfrm>
        <a:graphic>
          <a:graphicData uri="http://schemas.openxmlformats.org/drawingml/2006/table">
            <a:tbl>
              <a:tblPr>
                <a:noFill/>
                <a:tableStyleId>{7B5E3593-452E-4D65-9CB3-448338E9D4AC}</a:tableStyleId>
              </a:tblPr>
              <a:tblGrid>
                <a:gridCol w="877275"/>
                <a:gridCol w="5329275"/>
                <a:gridCol w="874125"/>
              </a:tblGrid>
              <a:tr h="112625">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Étape </a:t>
                      </a:r>
                      <a:endParaRPr>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22150"/>
                      </a:srgbClr>
                    </a:solidFill>
                  </a:tcPr>
                </a:tc>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Déroulé</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22150"/>
                      </a:srgbClr>
                    </a:solidFill>
                  </a:tcPr>
                </a:tc>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Support</a:t>
                      </a:r>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22150"/>
                      </a:srgbClr>
                    </a:solidFill>
                  </a:tcPr>
                </a:tc>
              </a:tr>
              <a:tr h="307050">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Étape 5</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rPr b="1" lang="fr" sz="1200">
                          <a:solidFill>
                            <a:srgbClr val="003081"/>
                          </a:solidFill>
                          <a:latin typeface="Palanquin"/>
                          <a:ea typeface="Palanquin"/>
                          <a:cs typeface="Palanquin"/>
                          <a:sym typeface="Palanquin"/>
                        </a:rPr>
                        <a:t>E</a:t>
                      </a:r>
                      <a:r>
                        <a:rPr b="1" lang="fr" sz="1200">
                          <a:solidFill>
                            <a:srgbClr val="003081"/>
                          </a:solidFill>
                          <a:latin typeface="Palanquin"/>
                          <a:ea typeface="Palanquin"/>
                          <a:cs typeface="Palanquin"/>
                          <a:sym typeface="Palanquin"/>
                        </a:rPr>
                        <a:t>n sens inverse</a:t>
                      </a:r>
                      <a:endParaRPr b="1"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Cette fois-ci, l’animateur ne montre que les courbes inversées sans dire de quoi il s’agit et demande aux participants s’il y a corrélation. Après avoir révélé la légende et les données, il les interroge à nouveau : peut-t'il y avoir causalité ?.</a:t>
                      </a:r>
                      <a:endParaRPr b="1" sz="1200">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r h="307050">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Étape 6</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rPr b="1" lang="fr" sz="1200">
                          <a:solidFill>
                            <a:srgbClr val="003081"/>
                          </a:solidFill>
                          <a:latin typeface="Palanquin"/>
                          <a:ea typeface="Palanquin"/>
                          <a:cs typeface="Palanquin"/>
                          <a:sym typeface="Palanquin"/>
                        </a:rPr>
                        <a:t>Création</a:t>
                      </a:r>
                      <a:endParaRPr sz="1200">
                        <a:solidFill>
                          <a:srgbClr val="003081"/>
                        </a:solidFill>
                        <a:latin typeface="Palanquin"/>
                        <a:ea typeface="Palanquin"/>
                        <a:cs typeface="Palanquin"/>
                        <a:sym typeface="Palanquin"/>
                      </a:endParaRPr>
                    </a:p>
                    <a:p>
                      <a:pPr indent="0" lvl="0" marL="0" rtl="0" algn="l">
                        <a:spcBef>
                          <a:spcPts val="0"/>
                        </a:spcBef>
                        <a:spcAft>
                          <a:spcPts val="0"/>
                        </a:spcAft>
                        <a:buNone/>
                      </a:pPr>
                      <a:r>
                        <a:rPr lang="fr" sz="1200">
                          <a:solidFill>
                            <a:srgbClr val="003081"/>
                          </a:solidFill>
                          <a:latin typeface="Palanquin"/>
                          <a:ea typeface="Palanquin"/>
                          <a:cs typeface="Palanquin"/>
                          <a:sym typeface="Palanquin"/>
                        </a:rPr>
                        <a:t>Pour aller plus loin, il est possible de demander aux participants de créer leurs propres corrélations absurdes. Pour cela, l’animateur peut utiliser le site (en anglais) </a:t>
                      </a:r>
                      <a:r>
                        <a:rPr lang="fr" sz="1200" u="sng">
                          <a:solidFill>
                            <a:schemeClr val="hlink"/>
                          </a:solidFill>
                          <a:latin typeface="Palanquin"/>
                          <a:ea typeface="Palanquin"/>
                          <a:cs typeface="Palanquin"/>
                          <a:sym typeface="Palanquin"/>
                          <a:hlinkClick r:id="rId3"/>
                        </a:rPr>
                        <a:t>https://tylervigen.com/discover</a:t>
                      </a:r>
                      <a:r>
                        <a:rPr lang="fr" sz="1200">
                          <a:solidFill>
                            <a:srgbClr val="003081"/>
                          </a:solidFill>
                          <a:latin typeface="Palanquin"/>
                          <a:ea typeface="Palanquin"/>
                          <a:cs typeface="Palanquin"/>
                          <a:sym typeface="Palanquin"/>
                        </a:rPr>
                        <a:t> L’animateur peut aussi présenter les graphiques à la suite du document, ou voir les liens ci-dessous pour présenter des corrélations absurdes.</a:t>
                      </a:r>
                      <a:endParaRPr b="1" sz="1200">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r h="307050">
                <a:tc>
                  <a:txBody>
                    <a:bodyPr/>
                    <a:lstStyle/>
                    <a:p>
                      <a:pPr indent="0" lvl="0" marL="0" rtl="0" algn="l">
                        <a:spcBef>
                          <a:spcPts val="0"/>
                        </a:spcBef>
                        <a:spcAft>
                          <a:spcPts val="0"/>
                        </a:spcAft>
                        <a:buNone/>
                      </a:pPr>
                      <a:r>
                        <a:rPr b="1" lang="fr">
                          <a:solidFill>
                            <a:srgbClr val="003081"/>
                          </a:solidFill>
                          <a:latin typeface="Palanquin"/>
                          <a:ea typeface="Palanquin"/>
                          <a:cs typeface="Palanquin"/>
                          <a:sym typeface="Palanquin"/>
                        </a:rPr>
                        <a:t>Débrief</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rPr lang="fr" sz="1200">
                          <a:solidFill>
                            <a:srgbClr val="003081"/>
                          </a:solidFill>
                          <a:latin typeface="Palanquin"/>
                          <a:ea typeface="Palanquin"/>
                          <a:cs typeface="Palanquin"/>
                          <a:sym typeface="Palanquin"/>
                        </a:rPr>
                        <a:t>Deux données peuvent sembler avec un lien de causalité, pourtant ce n’est pas forcément le cas. Ce qui veut bien dire que dans le cas des données, corrélation n’est pas causalité !</a:t>
                      </a:r>
                      <a:endParaRPr b="1" sz="1200">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c>
                  <a:txBody>
                    <a:bodyPr/>
                    <a:lstStyle/>
                    <a:p>
                      <a:pPr indent="0" lvl="0" marL="0" rtl="0" algn="l">
                        <a:spcBef>
                          <a:spcPts val="0"/>
                        </a:spcBef>
                        <a:spcAft>
                          <a:spcPts val="0"/>
                        </a:spcAft>
                        <a:buNone/>
                      </a:pPr>
                      <a:r>
                        <a:t/>
                      </a:r>
                      <a:endParaRPr b="1">
                        <a:solidFill>
                          <a:srgbClr val="003081"/>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solidFill>
                      <a:srgbClr val="003081">
                        <a:alpha val="5700"/>
                      </a:srgbClr>
                    </a:solidFill>
                  </a:tcPr>
                </a:tc>
              </a:tr>
            </a:tbl>
          </a:graphicData>
        </a:graphic>
      </p:graphicFrame>
      <p:pic>
        <p:nvPicPr>
          <p:cNvPr id="74" name="Google Shape;74;p14"/>
          <p:cNvPicPr preferRelativeResize="0"/>
          <p:nvPr/>
        </p:nvPicPr>
        <p:blipFill>
          <a:blip r:embed="rId4">
            <a:alphaModFix/>
          </a:blip>
          <a:stretch>
            <a:fillRect/>
          </a:stretch>
        </p:blipFill>
        <p:spPr>
          <a:xfrm>
            <a:off x="6553476" y="877300"/>
            <a:ext cx="795126" cy="446099"/>
          </a:xfrm>
          <a:prstGeom prst="rect">
            <a:avLst/>
          </a:prstGeom>
          <a:noFill/>
          <a:ln>
            <a:noFill/>
          </a:ln>
        </p:spPr>
      </p:pic>
      <p:pic>
        <p:nvPicPr>
          <p:cNvPr id="75" name="Google Shape;75;p14"/>
          <p:cNvPicPr preferRelativeResize="0"/>
          <p:nvPr/>
        </p:nvPicPr>
        <p:blipFill>
          <a:blip r:embed="rId5">
            <a:alphaModFix/>
          </a:blip>
          <a:stretch>
            <a:fillRect/>
          </a:stretch>
        </p:blipFill>
        <p:spPr>
          <a:xfrm>
            <a:off x="6553476" y="1989278"/>
            <a:ext cx="795126" cy="44570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