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Palanquin Thin"/>
      <p:regular r:id="rId7"/>
      <p:bold r:id="rId8"/>
    </p:embeddedFont>
    <p:embeddedFont>
      <p:font typeface="Palanquin"/>
      <p:regular r:id="rId9"/>
      <p:bold r:id="rId10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0" Type="http://schemas.openxmlformats.org/officeDocument/2006/relationships/font" Target="fonts/Palanquin-bold.fntdata"/><Relationship Id="rId9" Type="http://schemas.openxmlformats.org/officeDocument/2006/relationships/font" Target="fonts/Palanquin-regular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PalanquinThin-regular.fntdata"/><Relationship Id="rId8" Type="http://schemas.openxmlformats.org/officeDocument/2006/relationships/font" Target="fonts/PalanquinThin-bold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003081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12525" y="150375"/>
            <a:ext cx="9144000" cy="93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23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Les 6 biais cognitifs </a:t>
            </a:r>
            <a:br>
              <a:rPr lang="fr" sz="23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</a:br>
            <a:r>
              <a:rPr lang="fr" sz="2300">
                <a:solidFill>
                  <a:schemeClr val="lt1"/>
                </a:solidFill>
                <a:latin typeface="Palanquin"/>
                <a:ea typeface="Palanquin"/>
                <a:cs typeface="Palanquin"/>
                <a:sym typeface="Palanquin"/>
              </a:rPr>
              <a:t>qui peuvent influencer notre perception d’une information</a:t>
            </a:r>
            <a:endParaRPr sz="2300">
              <a:solidFill>
                <a:schemeClr val="lt1"/>
              </a:solidFill>
              <a:latin typeface="Palanquin"/>
              <a:ea typeface="Palanquin"/>
              <a:cs typeface="Palanquin"/>
              <a:sym typeface="Palanquin"/>
            </a:endParaRPr>
          </a:p>
        </p:txBody>
      </p:sp>
      <p:sp>
        <p:nvSpPr>
          <p:cNvPr id="55" name="Google Shape;55;p13"/>
          <p:cNvSpPr/>
          <p:nvPr/>
        </p:nvSpPr>
        <p:spPr>
          <a:xfrm>
            <a:off x="401050" y="1278350"/>
            <a:ext cx="2544300" cy="14901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3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Le biais de confirmation </a:t>
            </a:r>
            <a:endParaRPr b="1" sz="13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Privilégier les informations confirmant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nos croyances et à ignorer celles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qui les contredisent. </a:t>
            </a: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Nous recherchons </a:t>
            </a:r>
            <a:b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</a:b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et interprétons les faits pour conforter </a:t>
            </a:r>
            <a:b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</a:b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nos opinions préexistantes.</a:t>
            </a:r>
            <a:endParaRPr i="1" sz="1000">
              <a:solidFill>
                <a:srgbClr val="003081"/>
              </a:solidFill>
              <a:latin typeface="Palanquin Thin"/>
              <a:ea typeface="Palanquin Thin"/>
              <a:cs typeface="Palanquin Thin"/>
              <a:sym typeface="Palanquin Thin"/>
            </a:endParaRPr>
          </a:p>
        </p:txBody>
      </p:sp>
      <p:sp>
        <p:nvSpPr>
          <p:cNvPr id="56" name="Google Shape;56;p13"/>
          <p:cNvSpPr/>
          <p:nvPr/>
        </p:nvSpPr>
        <p:spPr>
          <a:xfrm>
            <a:off x="3299850" y="1278350"/>
            <a:ext cx="2544300" cy="14901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3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Le biais du messager</a:t>
            </a:r>
            <a:endParaRPr b="1" sz="13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Juger la crédibilité d'une information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en fonction de la personne ou de la source qui la transmet, plutôt qu'en se basant </a:t>
            </a:r>
            <a:b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</a:b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sur le contenu lui-même. </a:t>
            </a: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En résumé, </a:t>
            </a:r>
            <a:b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</a:b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nous avons tendance à croire ou rejeter des informations selon l'identité de l'émetteur.</a:t>
            </a:r>
            <a:endParaRPr i="1">
              <a:latin typeface="Palanquin Thin"/>
              <a:ea typeface="Palanquin Thin"/>
              <a:cs typeface="Palanquin Thin"/>
              <a:sym typeface="Palanquin Thin"/>
            </a:endParaRPr>
          </a:p>
        </p:txBody>
      </p:sp>
      <p:sp>
        <p:nvSpPr>
          <p:cNvPr id="57" name="Google Shape;57;p13"/>
          <p:cNvSpPr/>
          <p:nvPr/>
        </p:nvSpPr>
        <p:spPr>
          <a:xfrm>
            <a:off x="6198650" y="1278350"/>
            <a:ext cx="2544300" cy="14901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3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Le biais de corrélation </a:t>
            </a:r>
            <a:endParaRPr b="1" sz="13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Percevoir une relation entre deux événements ou variables,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même s'il n'existe pas de lien réel.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Nous voyons des connexions </a:t>
            </a:r>
            <a:endParaRPr i="1" sz="1000">
              <a:solidFill>
                <a:srgbClr val="003081"/>
              </a:solidFill>
              <a:latin typeface="Palanquin Thin"/>
              <a:ea typeface="Palanquin Thin"/>
              <a:cs typeface="Palanquin Thin"/>
              <a:sym typeface="Palanquin Th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là où il n'y en a pas.</a:t>
            </a:r>
            <a:endParaRPr i="1">
              <a:latin typeface="Palanquin Thin"/>
              <a:ea typeface="Palanquin Thin"/>
              <a:cs typeface="Palanquin Thin"/>
              <a:sym typeface="Palanquin Thin"/>
            </a:endParaRPr>
          </a:p>
        </p:txBody>
      </p:sp>
      <p:sp>
        <p:nvSpPr>
          <p:cNvPr id="58" name="Google Shape;58;p13"/>
          <p:cNvSpPr/>
          <p:nvPr/>
        </p:nvSpPr>
        <p:spPr>
          <a:xfrm>
            <a:off x="401050" y="3135390"/>
            <a:ext cx="2544300" cy="14901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3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Le biais de croyances irrationnelles </a:t>
            </a:r>
            <a:endParaRPr b="1" sz="13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Croire des informations qui nous arrangent, même si elles sont sans fondement.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Nous acceptons des croyances confortables mais infondées.</a:t>
            </a:r>
            <a:endParaRPr i="1" sz="1000">
              <a:solidFill>
                <a:srgbClr val="003081"/>
              </a:solidFill>
              <a:latin typeface="Palanquin Thin"/>
              <a:ea typeface="Palanquin Thin"/>
              <a:cs typeface="Palanquin Thin"/>
              <a:sym typeface="Palanquin Thin"/>
            </a:endParaRPr>
          </a:p>
        </p:txBody>
      </p:sp>
      <p:sp>
        <p:nvSpPr>
          <p:cNvPr id="59" name="Google Shape;59;p13"/>
          <p:cNvSpPr/>
          <p:nvPr/>
        </p:nvSpPr>
        <p:spPr>
          <a:xfrm>
            <a:off x="3299850" y="3135390"/>
            <a:ext cx="2544300" cy="14901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3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Le biais des normes sociales </a:t>
            </a:r>
            <a:endParaRPr b="1" sz="13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Adopter les opinions ou comportements majoritaires pour se conformer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aux attentes de son groupe social. </a:t>
            </a:r>
            <a:b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</a:b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Nous suivons ce que la majorité </a:t>
            </a:r>
            <a:b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</a:b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pense ou fait pour être acceptés.</a:t>
            </a:r>
            <a:endParaRPr i="1" sz="1000">
              <a:solidFill>
                <a:srgbClr val="003081"/>
              </a:solidFill>
              <a:latin typeface="Palanquin Thin"/>
              <a:ea typeface="Palanquin Thin"/>
              <a:cs typeface="Palanquin Thin"/>
              <a:sym typeface="Palanquin Thin"/>
            </a:endParaRPr>
          </a:p>
        </p:txBody>
      </p:sp>
      <p:sp>
        <p:nvSpPr>
          <p:cNvPr id="60" name="Google Shape;60;p13"/>
          <p:cNvSpPr/>
          <p:nvPr/>
        </p:nvSpPr>
        <p:spPr>
          <a:xfrm>
            <a:off x="6198650" y="3135390"/>
            <a:ext cx="2544300" cy="14901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fr" sz="13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Le biais de stéréotype </a:t>
            </a:r>
            <a:endParaRPr b="1" sz="13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Attribuer des caractéristiques spécifiques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à tous les membres d'un groupe,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fr" sz="1000">
                <a:solidFill>
                  <a:srgbClr val="003081"/>
                </a:solidFill>
                <a:latin typeface="Palanquin"/>
                <a:ea typeface="Palanquin"/>
                <a:cs typeface="Palanquin"/>
                <a:sym typeface="Palanquin"/>
              </a:rPr>
              <a:t>souvent de manière simpliste et injuste. </a:t>
            </a:r>
            <a:endParaRPr sz="1000">
              <a:solidFill>
                <a:srgbClr val="003081"/>
              </a:solidFill>
              <a:latin typeface="Palanquin"/>
              <a:ea typeface="Palanquin"/>
              <a:cs typeface="Palanquin"/>
              <a:sym typeface="Palanqu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Nous généralisons des traits à l'ensemble </a:t>
            </a:r>
            <a:endParaRPr i="1" sz="1000">
              <a:solidFill>
                <a:srgbClr val="003081"/>
              </a:solidFill>
              <a:latin typeface="Palanquin Thin"/>
              <a:ea typeface="Palanquin Thin"/>
              <a:cs typeface="Palanquin Thin"/>
              <a:sym typeface="Palanquin Thin"/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i="1" lang="fr" sz="1000">
                <a:solidFill>
                  <a:srgbClr val="003081"/>
                </a:solidFill>
                <a:latin typeface="Palanquin Thin"/>
                <a:ea typeface="Palanquin Thin"/>
                <a:cs typeface="Palanquin Thin"/>
                <a:sym typeface="Palanquin Thin"/>
              </a:rPr>
              <a:t>d'un groupe.</a:t>
            </a:r>
            <a:endParaRPr i="1" sz="1000">
              <a:solidFill>
                <a:srgbClr val="003081"/>
              </a:solidFill>
              <a:latin typeface="Palanquin Thin"/>
              <a:ea typeface="Palanquin Thin"/>
              <a:cs typeface="Palanquin Thin"/>
              <a:sym typeface="Palanquin Thin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