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440000" cx="7560000"/>
  <p:notesSz cx="6858000" cy="9144000"/>
  <p:embeddedFontLst>
    <p:embeddedFont>
      <p:font typeface="Palanquin Light"/>
      <p:regular r:id="rId9"/>
      <p:bold r:id="rId10"/>
    </p:embeddedFont>
    <p:embeddedFont>
      <p:font typeface="Palanquin"/>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1AE4031-A47E-438D-A080-7F0FB2D45CE7}">
  <a:tblStyle styleId="{C1AE4031-A47E-438D-A080-7F0FB2D45CE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regular.fntdata"/><Relationship Id="rId10" Type="http://schemas.openxmlformats.org/officeDocument/2006/relationships/font" Target="fonts/PalanquinLight-bold.fntdata"/><Relationship Id="rId12" Type="http://schemas.openxmlformats.org/officeDocument/2006/relationships/font" Target="fonts/Palanquin-bold.fntdata"/><Relationship Id="rId9" Type="http://schemas.openxmlformats.org/officeDocument/2006/relationships/font" Target="fonts/Palanquin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e9e5ec00a2_0_3: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e9e5ec00a2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bwwb-eight.vercel.app/" TargetMode="External"/><Relationship Id="rId4" Type="http://schemas.openxmlformats.org/officeDocument/2006/relationships/hyperlink" Target="https://ncase.me/" TargetMode="External"/><Relationship Id="rId5" Type="http://schemas.openxmlformats.org/officeDocument/2006/relationships/image" Target="../media/image2.png"/><Relationship Id="rId6" Type="http://schemas.openxmlformats.org/officeDocument/2006/relationships/hyperlink" Target="https://wbwwb-eight.vercel.app/" TargetMode="External"/><Relationship Id="rId7"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{C1AE4031-A47E-438D-A080-7F0FB2D45CE7}</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Jeu d’influence</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Comprendre comment les médias influencent les opinions personnelles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“Nous”</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 : </a:t>
                      </a:r>
                      <a:r>
                        <a:rPr lang="fr">
                          <a:solidFill>
                            <a:srgbClr val="003081"/>
                          </a:solidFill>
                          <a:latin typeface="Palanquin"/>
                          <a:ea typeface="Palanquin"/>
                          <a:cs typeface="Palanquin"/>
                          <a:sym typeface="Palanquin"/>
                        </a:rPr>
                        <a:t>30</a:t>
                      </a:r>
                      <a:r>
                        <a:rPr lang="fr">
                          <a:solidFill>
                            <a:srgbClr val="003081"/>
                          </a:solidFill>
                          <a:latin typeface="Palanquin"/>
                          <a:ea typeface="Palanquin"/>
                          <a:cs typeface="Palanquin"/>
                          <a:sym typeface="Palanquin"/>
                        </a:rPr>
                        <a:t> min</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162725"/>
          <a:ext cx="3000000" cy="3000000"/>
        </p:xfrm>
        <a:graphic>
          <a:graphicData uri="http://schemas.openxmlformats.org/drawingml/2006/table">
            <a:tbl>
              <a:tblPr>
                <a:noFill/>
                <a:tableStyleId>{C1AE4031-A47E-438D-A080-7F0FB2D45CE7}</a:tableStyleId>
              </a:tblPr>
              <a:tblGrid>
                <a:gridCol w="877275"/>
                <a:gridCol w="5329275"/>
                <a:gridCol w="874125"/>
              </a:tblGrid>
              <a:tr h="870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2410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Jeu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introduit l’activité : “Nous allons jouer par groupe de ⅔ à un petit jeu vidéo. Vous êtes dans la peau de journalistes et vous devez prendre en photo les actualités de ce petit monde.”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Les participants jouent, l’animateur les accompagne au besoin.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Voici le lien du jeu : </a:t>
                      </a:r>
                      <a:r>
                        <a:rPr lang="fr" sz="1200" u="sng">
                          <a:solidFill>
                            <a:schemeClr val="hlink"/>
                          </a:solidFill>
                          <a:latin typeface="Palanquin"/>
                          <a:ea typeface="Palanquin"/>
                          <a:cs typeface="Palanquin"/>
                          <a:sym typeface="Palanquin"/>
                          <a:hlinkClick r:id="rId3"/>
                        </a:rPr>
                        <a:t>https://wbwwb-eight.vercel.app/</a:t>
                      </a:r>
                      <a:br>
                        <a:rPr lang="fr" sz="1200">
                          <a:solidFill>
                            <a:srgbClr val="003081"/>
                          </a:solidFill>
                          <a:latin typeface="Palanquin"/>
                          <a:ea typeface="Palanquin"/>
                          <a:cs typeface="Palanquin"/>
                          <a:sym typeface="Palanquin"/>
                        </a:rPr>
                      </a:b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i="1" lang="fr" sz="1200">
                          <a:solidFill>
                            <a:srgbClr val="FF0000"/>
                          </a:solidFill>
                          <a:latin typeface="Palanquin"/>
                          <a:ea typeface="Palanquin"/>
                          <a:cs typeface="Palanquin"/>
                          <a:sym typeface="Palanquin"/>
                        </a:rPr>
                        <a:t>Le jeu "You become what you behold" a été conçu par </a:t>
                      </a:r>
                      <a:r>
                        <a:rPr i="1" lang="fr" sz="1200" u="sng">
                          <a:solidFill>
                            <a:srgbClr val="FF0000"/>
                          </a:solidFill>
                          <a:latin typeface="Palanquin"/>
                          <a:ea typeface="Palanquin"/>
                          <a:cs typeface="Palanquin"/>
                          <a:sym typeface="Palanquin"/>
                          <a:hlinkClick r:id="rId4">
                            <a:extLst>
                              <a:ext uri="{A12FA001-AC4F-418D-AE19-62706E023703}">
                                <ahyp:hlinkClr val="tx"/>
                              </a:ext>
                            </a:extLst>
                          </a:hlinkClick>
                        </a:rPr>
                        <a:t>Nicky Case. </a:t>
                      </a:r>
                      <a:endParaRPr i="1" sz="1200">
                        <a:solidFill>
                          <a:srgbClr val="FF0000"/>
                        </a:solidFill>
                        <a:latin typeface="Palanquin"/>
                        <a:ea typeface="Palanquin"/>
                        <a:cs typeface="Palanquin"/>
                        <a:sym typeface="Palanquin"/>
                      </a:endParaRPr>
                    </a:p>
                    <a:p>
                      <a:pPr indent="0" lvl="0" marL="0" rtl="0" algn="l">
                        <a:spcBef>
                          <a:spcPts val="0"/>
                        </a:spcBef>
                        <a:spcAft>
                          <a:spcPts val="0"/>
                        </a:spcAft>
                        <a:buNone/>
                      </a:pPr>
                      <a:r>
                        <a:rPr i="1" lang="fr" sz="1200">
                          <a:solidFill>
                            <a:srgbClr val="FF0000"/>
                          </a:solidFill>
                          <a:latin typeface="Palanquin"/>
                          <a:ea typeface="Palanquin"/>
                          <a:cs typeface="Palanquin"/>
                          <a:sym typeface="Palanquin"/>
                        </a:rPr>
                        <a:t>Pour les besoins de ce kit, nous avons supprimé la fin du jeu, qui se termine par une scène de massacre général. Le concept est très efficace pour illustrer l'influence des médias, mais la fin nous semblait trop violente et contre-productive.</a:t>
                      </a:r>
                      <a:endParaRPr i="1" sz="1200">
                        <a:solidFill>
                          <a:srgbClr val="FF0000"/>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2341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propose un débrief à la fin du jeu et demande aux participants : </a:t>
                      </a:r>
                      <a:r>
                        <a:rPr i="1" lang="fr" sz="1200">
                          <a:solidFill>
                            <a:srgbClr val="003081"/>
                          </a:solidFill>
                          <a:latin typeface="Palanquin"/>
                          <a:ea typeface="Palanquin"/>
                          <a:cs typeface="Palanquin"/>
                          <a:sym typeface="Palanquin"/>
                        </a:rPr>
                        <a:t>“Qu’est-ce que vous en avez pensé ? Qu’est-ce que vous avez pu observer dans ce jeu ?” </a:t>
                      </a:r>
                      <a:br>
                        <a:rPr i="1" lang="fr" sz="1200">
                          <a:solidFill>
                            <a:srgbClr val="003081"/>
                          </a:solidFill>
                          <a:latin typeface="Palanquin"/>
                          <a:ea typeface="Palanquin"/>
                          <a:cs typeface="Palanquin"/>
                          <a:sym typeface="Palanquin"/>
                        </a:rPr>
                      </a:br>
                      <a:br>
                        <a:rPr i="1"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Il résume les grands principes en faisant le lien avec les médias d’aujourd’hui.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Il peut, pour chaque principe, demander au groupe s’ils ont des exemples concrets qu’ils ont pu rencontrer. </a:t>
                      </a:r>
                      <a:br>
                        <a:rPr lang="fr" sz="1200">
                          <a:solidFill>
                            <a:srgbClr val="003081"/>
                          </a:solidFill>
                          <a:latin typeface="Palanquin"/>
                          <a:ea typeface="Palanquin"/>
                          <a:cs typeface="Palanquin"/>
                          <a:sym typeface="Palanquin"/>
                        </a:rPr>
                      </a:b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b="1" lang="fr" sz="1200">
                          <a:solidFill>
                            <a:srgbClr val="003081"/>
                          </a:solidFill>
                          <a:latin typeface="Palanquin"/>
                          <a:ea typeface="Palanquin"/>
                          <a:cs typeface="Palanquin"/>
                          <a:sym typeface="Palanquin"/>
                        </a:rPr>
                        <a:t>Sélection et priorisation de l'Information</a:t>
                      </a:r>
                      <a:endParaRPr b="1" sz="1200">
                        <a:solidFill>
                          <a:srgbClr val="003081"/>
                        </a:solidFill>
                        <a:latin typeface="Palanquin"/>
                        <a:ea typeface="Palanquin"/>
                        <a:cs typeface="Palanquin"/>
                        <a:sym typeface="Palanquin"/>
                      </a:endParaRPr>
                    </a:p>
                    <a:p>
                      <a:pPr indent="0" lvl="0" marL="457200" rtl="0" algn="l">
                        <a:spcBef>
                          <a:spcPts val="0"/>
                        </a:spcBef>
                        <a:spcAft>
                          <a:spcPts val="0"/>
                        </a:spcAft>
                        <a:buNone/>
                      </a:pPr>
                      <a:r>
                        <a:rPr lang="fr" sz="1200">
                          <a:solidFill>
                            <a:srgbClr val="003081"/>
                          </a:solidFill>
                          <a:latin typeface="Palanquin"/>
                          <a:ea typeface="Palanquin"/>
                          <a:cs typeface="Palanquin"/>
                          <a:sym typeface="Palanquin"/>
                        </a:rPr>
                        <a:t>Les médias choisissent les sujets qu'ils couvrent et la fréquence de leur couverture. En mettant en avant certains sujets et en négligeant d'autres, les médias influencent ce que les gens considèrent comme important. Par exemple, en donnant une grande visibilité à des sujets comme le changement climatique ou la criminalité, les médias peuvent façonner les perceptions du public sur ces questions.</a:t>
                      </a:r>
                      <a:endParaRPr sz="1200">
                        <a:solidFill>
                          <a:srgbClr val="003081"/>
                        </a:solidFill>
                        <a:latin typeface="Palanquin"/>
                        <a:ea typeface="Palanquin"/>
                        <a:cs typeface="Palanquin"/>
                        <a:sym typeface="Palanquin"/>
                      </a:endParaRPr>
                    </a:p>
                    <a:p>
                      <a:pPr indent="0" lvl="0" marL="457200" rtl="0" algn="l">
                        <a:spcBef>
                          <a:spcPts val="0"/>
                        </a:spcBef>
                        <a:spcAft>
                          <a:spcPts val="0"/>
                        </a:spcAft>
                        <a:buNone/>
                      </a:pPr>
                      <a:r>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b="1" lang="fr" sz="1200">
                          <a:solidFill>
                            <a:srgbClr val="003081"/>
                          </a:solidFill>
                          <a:latin typeface="Palanquin"/>
                          <a:ea typeface="Palanquin"/>
                          <a:cs typeface="Palanquin"/>
                          <a:sym typeface="Palanquin"/>
                        </a:rPr>
                        <a:t>Cadrage</a:t>
                      </a:r>
                      <a:endParaRPr b="1" sz="1200">
                        <a:solidFill>
                          <a:srgbClr val="003081"/>
                        </a:solidFill>
                        <a:latin typeface="Palanquin"/>
                        <a:ea typeface="Palanquin"/>
                        <a:cs typeface="Palanquin"/>
                        <a:sym typeface="Palanquin"/>
                      </a:endParaRPr>
                    </a:p>
                    <a:p>
                      <a:pPr indent="0" lvl="0" marL="457200" rtl="0" algn="l">
                        <a:spcBef>
                          <a:spcPts val="0"/>
                        </a:spcBef>
                        <a:spcAft>
                          <a:spcPts val="0"/>
                        </a:spcAft>
                        <a:buNone/>
                      </a:pPr>
                      <a:r>
                        <a:rPr lang="fr" sz="1200">
                          <a:solidFill>
                            <a:srgbClr val="003081"/>
                          </a:solidFill>
                          <a:latin typeface="Palanquin"/>
                          <a:ea typeface="Palanquin"/>
                          <a:cs typeface="Palanquin"/>
                          <a:sym typeface="Palanquin"/>
                        </a:rPr>
                        <a:t>Le cadrage consiste à présenter l'information d'une manière particulière, en mettant l'accent sur certains aspects et en omettant d'autres. Par exemple, un conflit peut être cadré comme une lutte pour la liberté ou comme une menace pour la sécurité nationale. Ce cadrage influence la façon dont le public interprète et réagit à l'information.</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56" name="Google Shape;56;p13"/>
          <p:cNvSpPr/>
          <p:nvPr/>
        </p:nvSpPr>
        <p:spPr>
          <a:xfrm>
            <a:off x="423400" y="1956800"/>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txBox="1"/>
          <p:nvPr/>
        </p:nvSpPr>
        <p:spPr>
          <a:xfrm>
            <a:off x="1150188" y="1956800"/>
            <a:ext cx="9723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Plusieurs ordinateurs</a:t>
            </a:r>
            <a:endParaRPr sz="1800">
              <a:solidFill>
                <a:srgbClr val="595959"/>
              </a:solidFill>
            </a:endParaRPr>
          </a:p>
        </p:txBody>
      </p:sp>
      <p:pic>
        <p:nvPicPr>
          <p:cNvPr id="58" name="Google Shape;58;p13"/>
          <p:cNvPicPr preferRelativeResize="0"/>
          <p:nvPr/>
        </p:nvPicPr>
        <p:blipFill rotWithShape="1">
          <a:blip r:embed="rId5">
            <a:alphaModFix/>
          </a:blip>
          <a:srcRect b="17844" l="0" r="0" t="0"/>
          <a:stretch/>
        </p:blipFill>
        <p:spPr>
          <a:xfrm>
            <a:off x="541163" y="2117927"/>
            <a:ext cx="486274" cy="399525"/>
          </a:xfrm>
          <a:prstGeom prst="rect">
            <a:avLst/>
          </a:prstGeom>
          <a:noFill/>
          <a:ln>
            <a:noFill/>
          </a:ln>
        </p:spPr>
      </p:pic>
      <p:sp>
        <p:nvSpPr>
          <p:cNvPr id="59" name="Google Shape;59;p13"/>
          <p:cNvSpPr/>
          <p:nvPr/>
        </p:nvSpPr>
        <p:spPr>
          <a:xfrm>
            <a:off x="2350950" y="1956800"/>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 name="Google Shape;60;p13"/>
          <p:cNvSpPr txBox="1"/>
          <p:nvPr/>
        </p:nvSpPr>
        <p:spPr>
          <a:xfrm>
            <a:off x="3123055" y="1956800"/>
            <a:ext cx="13932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u="sng">
                <a:solidFill>
                  <a:srgbClr val="003081"/>
                </a:solidFill>
                <a:latin typeface="Palanquin"/>
                <a:ea typeface="Palanquin"/>
                <a:cs typeface="Palanquin"/>
                <a:sym typeface="Palanquin"/>
                <a:hlinkClick r:id="rId6">
                  <a:extLst>
                    <a:ext uri="{A12FA001-AC4F-418D-AE19-62706E023703}">
                      <ahyp:hlinkClr val="tx"/>
                    </a:ext>
                  </a:extLst>
                </a:hlinkClick>
              </a:rPr>
              <a:t>Jeu “You become what you behold”</a:t>
            </a:r>
            <a:endParaRPr sz="1800">
              <a:solidFill>
                <a:srgbClr val="003081"/>
              </a:solidFill>
            </a:endParaRPr>
          </a:p>
        </p:txBody>
      </p:sp>
      <p:pic>
        <p:nvPicPr>
          <p:cNvPr id="61" name="Google Shape;61;p13"/>
          <p:cNvPicPr preferRelativeResize="0"/>
          <p:nvPr/>
        </p:nvPicPr>
        <p:blipFill>
          <a:blip r:embed="rId7">
            <a:alphaModFix/>
          </a:blip>
          <a:stretch>
            <a:fillRect/>
          </a:stretch>
        </p:blipFill>
        <p:spPr>
          <a:xfrm>
            <a:off x="2300663" y="2087500"/>
            <a:ext cx="822377" cy="460375"/>
          </a:xfrm>
          <a:prstGeom prst="rect">
            <a:avLst/>
          </a:prstGeom>
          <a:noFill/>
          <a:ln>
            <a:noFill/>
          </a:ln>
        </p:spPr>
      </p:pic>
      <p:pic>
        <p:nvPicPr>
          <p:cNvPr id="62" name="Google Shape;62;p13"/>
          <p:cNvPicPr preferRelativeResize="0"/>
          <p:nvPr/>
        </p:nvPicPr>
        <p:blipFill>
          <a:blip r:embed="rId7">
            <a:alphaModFix/>
          </a:blip>
          <a:stretch>
            <a:fillRect/>
          </a:stretch>
        </p:blipFill>
        <p:spPr>
          <a:xfrm>
            <a:off x="6568399" y="3698175"/>
            <a:ext cx="713678" cy="399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4"/>
          <p:cNvGraphicFramePr/>
          <p:nvPr/>
        </p:nvGraphicFramePr>
        <p:xfrm>
          <a:off x="267925" y="275850"/>
          <a:ext cx="3000000" cy="3000000"/>
        </p:xfrm>
        <a:graphic>
          <a:graphicData uri="http://schemas.openxmlformats.org/drawingml/2006/table">
            <a:tbl>
              <a:tblPr>
                <a:noFill/>
                <a:tableStyleId>{C1AE4031-A47E-438D-A080-7F0FB2D45CE7}</a:tableStyleId>
              </a:tblPr>
              <a:tblGrid>
                <a:gridCol w="877275"/>
                <a:gridCol w="5329275"/>
                <a:gridCol w="874125"/>
              </a:tblGrid>
              <a:tr h="870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2341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304800" lvl="0" marL="457200" rtl="0" algn="l">
                        <a:spcBef>
                          <a:spcPts val="0"/>
                        </a:spcBef>
                        <a:spcAft>
                          <a:spcPts val="0"/>
                        </a:spcAft>
                        <a:buClr>
                          <a:srgbClr val="003081"/>
                        </a:buClr>
                        <a:buSzPts val="1200"/>
                        <a:buFont typeface="Palanquin"/>
                        <a:buChar char="●"/>
                      </a:pPr>
                      <a:r>
                        <a:rPr b="1" lang="fr" sz="1200">
                          <a:solidFill>
                            <a:srgbClr val="003081"/>
                          </a:solidFill>
                          <a:latin typeface="Palanquin"/>
                          <a:ea typeface="Palanquin"/>
                          <a:cs typeface="Palanquin"/>
                          <a:sym typeface="Palanquin"/>
                        </a:rPr>
                        <a:t>Le Choix des Mots et des Images</a:t>
                      </a:r>
                      <a:endParaRPr b="1" sz="1200">
                        <a:solidFill>
                          <a:srgbClr val="003081"/>
                        </a:solidFill>
                        <a:latin typeface="Palanquin"/>
                        <a:ea typeface="Palanquin"/>
                        <a:cs typeface="Palanquin"/>
                        <a:sym typeface="Palanquin"/>
                      </a:endParaRPr>
                    </a:p>
                    <a:p>
                      <a:pPr indent="0" lvl="0" marL="457200" rtl="0" algn="l">
                        <a:spcBef>
                          <a:spcPts val="0"/>
                        </a:spcBef>
                        <a:spcAft>
                          <a:spcPts val="0"/>
                        </a:spcAft>
                        <a:buNone/>
                      </a:pPr>
                      <a:r>
                        <a:rPr lang="fr" sz="1200">
                          <a:solidFill>
                            <a:srgbClr val="003081"/>
                          </a:solidFill>
                          <a:latin typeface="Palanquin"/>
                          <a:ea typeface="Palanquin"/>
                          <a:cs typeface="Palanquin"/>
                          <a:sym typeface="Palanquin"/>
                        </a:rPr>
                        <a:t>Les médias utilisent des mots et des images spécifiques pour évoquer des émotions et des réactions particulières. Des termes comme "révolte" versus "protestation" ou des images choquantes peuvent créer des biais émotionnels chez les spectateurs, influençant ainsi leur opinion et leur attitude envers l'événement couvert.</a:t>
                      </a:r>
                      <a:endParaRPr sz="1200">
                        <a:solidFill>
                          <a:srgbClr val="003081"/>
                        </a:solidFill>
                        <a:latin typeface="Palanquin"/>
                        <a:ea typeface="Palanquin"/>
                        <a:cs typeface="Palanquin"/>
                        <a:sym typeface="Palanquin"/>
                      </a:endParaRPr>
                    </a:p>
                    <a:p>
                      <a:pPr indent="0" lvl="0" marL="457200" rtl="0" algn="l">
                        <a:spcBef>
                          <a:spcPts val="0"/>
                        </a:spcBef>
                        <a:spcAft>
                          <a:spcPts val="0"/>
                        </a:spcAft>
                        <a:buNone/>
                      </a:pPr>
                      <a:r>
                        <a:t/>
                      </a:r>
                      <a:endParaRPr b="1"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b="1" lang="fr" sz="1200">
                          <a:solidFill>
                            <a:srgbClr val="003081"/>
                          </a:solidFill>
                          <a:latin typeface="Palanquin"/>
                          <a:ea typeface="Palanquin"/>
                          <a:cs typeface="Palanquin"/>
                          <a:sym typeface="Palanquin"/>
                        </a:rPr>
                        <a:t>Répétition et Omniprésence</a:t>
                      </a:r>
                      <a:endParaRPr b="1" sz="1200">
                        <a:solidFill>
                          <a:srgbClr val="003081"/>
                        </a:solidFill>
                        <a:latin typeface="Palanquin"/>
                        <a:ea typeface="Palanquin"/>
                        <a:cs typeface="Palanquin"/>
                        <a:sym typeface="Palanquin"/>
                      </a:endParaRPr>
                    </a:p>
                    <a:p>
                      <a:pPr indent="0" lvl="0" marL="457200" rtl="0" algn="l">
                        <a:spcBef>
                          <a:spcPts val="0"/>
                        </a:spcBef>
                        <a:spcAft>
                          <a:spcPts val="0"/>
                        </a:spcAft>
                        <a:buNone/>
                      </a:pPr>
                      <a:r>
                        <a:rPr lang="fr" sz="1200">
                          <a:solidFill>
                            <a:srgbClr val="003081"/>
                          </a:solidFill>
                          <a:latin typeface="Palanquin"/>
                          <a:ea typeface="Palanquin"/>
                          <a:cs typeface="Palanquin"/>
                          <a:sym typeface="Palanquin"/>
                        </a:rPr>
                        <a:t>La répétition fréquente d'une information ou d'un point de vue peut solidifier cette information dans l'esprit du public. La présence constante de certaines narrations dans divers médias (journaux, télévision, réseaux sociaux) peut rendre ces narrations plus familières et acceptées, influençant ainsi les croyances et les attitudes des individus.</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