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6858000" cx="9144000"/>
  <p:notesSz cx="6858000" cy="9144000"/>
  <p:embeddedFontLst>
    <p:embeddedFont>
      <p:font typeface="Dosis"/>
      <p:regular r:id="rId28"/>
      <p:bold r:id="rId29"/>
    </p:embeddedFont>
    <p:embeddedFont>
      <p:font typeface="Knewave"/>
      <p:regular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Dosis-regular.fntdata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Dosis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font" Target="fonts/Knewave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6dcc392ae_0_0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6dcc392ae_0_0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Présentation des intervenants, de leurs rôles et intentions.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e6dcc392ae_0_138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e6dcc392ae_0_138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e6dcc392ae_0_155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e6dcc392ae_0_155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e6dcc392ae_0_173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2e6dcc392ae_0_173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2e6dcc392ae_0_190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2e6dcc392ae_0_190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2e6dcc392ae_0_209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2e6dcc392ae_0_209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2e6dcc392ae_0_226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2e6dcc392ae_0_226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e6dcc392ae_0_246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2e6dcc392ae_0_246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2e6dcc392ae_0_264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2e6dcc392ae_0_264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2e6dcc392ae_0_285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2e6dcc392ae_0_285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2e6dcc392ae_0_312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2e6dcc392ae_0_312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e6dcc392ae_0_9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e6dcc392ae_0_9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2e6dcc392ae_0_339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2e6dcc392ae_0_339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2e6dcc392ae_0_369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2e6dcc392ae_0_369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2e6dcc392ae_0_374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2e6dcc392ae_0_374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Présentation des intervenants, de leurs rôles et intentions.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e6dcc392ae_0_25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e6dcc392ae_0_25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e6dcc392ae_0_40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e6dcc392ae_0_40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e6dcc392ae_0_56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e6dcc392ae_0_56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e6dcc392ae_0_71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e6dcc392ae_0_71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e6dcc392ae_0_88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e6dcc392ae_0_88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e6dcc392ae_0_104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2e6dcc392ae_0_104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e6dcc392ae_0_121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2e6dcc392ae_0_121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5" Type="http://schemas.openxmlformats.org/officeDocument/2006/relationships/image" Target="../media/image1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Relationship Id="rId4" Type="http://schemas.openxmlformats.org/officeDocument/2006/relationships/image" Target="../media/image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Relationship Id="rId4" Type="http://schemas.openxmlformats.org/officeDocument/2006/relationships/image" Target="../media/image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Relationship Id="rId4" Type="http://schemas.openxmlformats.org/officeDocument/2006/relationships/image" Target="../media/image7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Relationship Id="rId4" Type="http://schemas.openxmlformats.org/officeDocument/2006/relationships/image" Target="../media/image9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Relationship Id="rId4" Type="http://schemas.openxmlformats.org/officeDocument/2006/relationships/image" Target="../media/image9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.png"/><Relationship Id="rId4" Type="http://schemas.openxmlformats.org/officeDocument/2006/relationships/image" Target="../media/image3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5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g"/><Relationship Id="rId4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202003" y="379344"/>
            <a:ext cx="8739900" cy="60066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6934" y="5622857"/>
            <a:ext cx="857656" cy="1141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3386" y="5849530"/>
            <a:ext cx="748096" cy="714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02581" y="5870962"/>
            <a:ext cx="985127" cy="674104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311706" y="3055366"/>
            <a:ext cx="8520600" cy="15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101250" lIns="101250" spcFirstLastPara="1" rIns="101250" wrap="square" tIns="1012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7000">
                <a:solidFill>
                  <a:schemeClr val="dk1"/>
                </a:solidFill>
                <a:latin typeface="Knewave"/>
                <a:ea typeface="Knewave"/>
                <a:cs typeface="Knewave"/>
                <a:sym typeface="Knewave"/>
              </a:rPr>
              <a:t>La loi de proximité</a:t>
            </a:r>
            <a:endParaRPr sz="7000">
              <a:latin typeface="Knewave"/>
              <a:ea typeface="Knewave"/>
              <a:cs typeface="Knewave"/>
              <a:sym typeface="Knewave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218943" y="2338025"/>
            <a:ext cx="67137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800">
                <a:solidFill>
                  <a:srgbClr val="000000"/>
                </a:solidFill>
                <a:latin typeface="Dosis"/>
                <a:ea typeface="Dosis"/>
                <a:cs typeface="Dosis"/>
                <a:sym typeface="Dosis"/>
              </a:rPr>
              <a:t>Décodons les médias - démocratie &amp; courage</a:t>
            </a:r>
            <a:endParaRPr sz="1800">
              <a:latin typeface="Knewave"/>
              <a:ea typeface="Knewave"/>
              <a:cs typeface="Knewave"/>
              <a:sym typeface="Knewav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22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2"/>
          <p:cNvSpPr txBox="1"/>
          <p:nvPr/>
        </p:nvSpPr>
        <p:spPr>
          <a:xfrm>
            <a:off x="411852" y="1564096"/>
            <a:ext cx="7599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26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“Kylian Mbappé sera mercredi prochain dans notre ville pour distribuer gratuitement le modèle de basket à son nom”</a:t>
            </a:r>
            <a:endParaRPr i="1" sz="2600"/>
          </a:p>
        </p:txBody>
      </p:sp>
      <p:sp>
        <p:nvSpPr>
          <p:cNvPr id="203" name="Google Shape;203;p22"/>
          <p:cNvSpPr txBox="1"/>
          <p:nvPr/>
        </p:nvSpPr>
        <p:spPr>
          <a:xfrm>
            <a:off x="545972" y="3190240"/>
            <a:ext cx="7876500" cy="36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204" name="Google Shape;204;p22"/>
          <p:cNvSpPr txBox="1"/>
          <p:nvPr/>
        </p:nvSpPr>
        <p:spPr>
          <a:xfrm>
            <a:off x="565129" y="3505200"/>
            <a:ext cx="7538100" cy="27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600">
                <a:latin typeface="Dosis"/>
                <a:ea typeface="Dosis"/>
                <a:cs typeface="Dosis"/>
                <a:sym typeface="Dosis"/>
              </a:rPr>
              <a:t>Quel est la force des émotions suscitées ?</a:t>
            </a:r>
            <a:br>
              <a:rPr b="1" lang="fr" sz="2600">
                <a:latin typeface="Dosis"/>
                <a:ea typeface="Dosis"/>
                <a:cs typeface="Dosis"/>
                <a:sym typeface="Dosis"/>
              </a:rPr>
            </a:br>
            <a:endParaRPr sz="26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FF0000"/>
              </a:solidFill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600">
                <a:solidFill>
                  <a:srgbClr val="FF0000"/>
                </a:solidFill>
                <a:latin typeface="Dosis"/>
                <a:ea typeface="Dosis"/>
                <a:cs typeface="Dosis"/>
                <a:sym typeface="Dosis"/>
              </a:rPr>
              <a:t>3/5</a:t>
            </a:r>
            <a:r>
              <a:rPr lang="fr" sz="2600">
                <a:latin typeface="Dosis"/>
                <a:ea typeface="Dosis"/>
                <a:cs typeface="Dosis"/>
                <a:sym typeface="Dosis"/>
              </a:rPr>
              <a:t> car joie, enthousiasme, impatience</a:t>
            </a:r>
            <a:br>
              <a:rPr lang="fr" sz="2600">
                <a:latin typeface="Dosis"/>
                <a:ea typeface="Dosis"/>
                <a:cs typeface="Dosis"/>
                <a:sym typeface="Dosis"/>
              </a:rPr>
            </a:br>
            <a:r>
              <a:rPr lang="fr" sz="2600">
                <a:latin typeface="Dosis"/>
                <a:ea typeface="Dosis"/>
                <a:cs typeface="Dosis"/>
                <a:sym typeface="Dosis"/>
              </a:rPr>
              <a:t>Pas plus, car ce ne sont pas les émotions les plus fortes</a:t>
            </a:r>
            <a:br>
              <a:rPr lang="fr" sz="2600">
                <a:latin typeface="Dosis"/>
                <a:ea typeface="Dosis"/>
                <a:cs typeface="Dosis"/>
                <a:sym typeface="Dosis"/>
              </a:rPr>
            </a:br>
            <a:endParaRPr sz="2600">
              <a:latin typeface="Dosis"/>
              <a:ea typeface="Dosis"/>
              <a:cs typeface="Dosis"/>
              <a:sym typeface="Dosis"/>
            </a:endParaRPr>
          </a:p>
        </p:txBody>
      </p:sp>
      <p:grpSp>
        <p:nvGrpSpPr>
          <p:cNvPr id="205" name="Google Shape;205;p22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206" name="Google Shape;206;p22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Analyser une information avec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207" name="Google Shape;207;p22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8" name="Google Shape;208;p22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209" name="Google Shape;209;p22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22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22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22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22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22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23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4144" y="1054032"/>
            <a:ext cx="7295657" cy="5471753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3"/>
          <p:cNvSpPr/>
          <p:nvPr/>
        </p:nvSpPr>
        <p:spPr>
          <a:xfrm>
            <a:off x="4218453" y="1858736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23"/>
          <p:cNvSpPr/>
          <p:nvPr/>
        </p:nvSpPr>
        <p:spPr>
          <a:xfrm>
            <a:off x="6499321" y="1582239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23"/>
          <p:cNvSpPr/>
          <p:nvPr/>
        </p:nvSpPr>
        <p:spPr>
          <a:xfrm>
            <a:off x="5560120" y="5255986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4" name="Google Shape;224;p23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225" name="Google Shape;225;p23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Le schéma de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226" name="Google Shape;226;p23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7" name="Google Shape;227;p23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228" name="Google Shape;228;p23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23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23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23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23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23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24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4"/>
          <p:cNvSpPr txBox="1"/>
          <p:nvPr/>
        </p:nvSpPr>
        <p:spPr>
          <a:xfrm>
            <a:off x="411852" y="1564096"/>
            <a:ext cx="7599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26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“Kylian Mbappé sera mercredi prochain dans notre ville pour distribuer gratuitement le modèle de basket à son nom”</a:t>
            </a:r>
            <a:endParaRPr i="1" sz="2600"/>
          </a:p>
        </p:txBody>
      </p:sp>
      <p:sp>
        <p:nvSpPr>
          <p:cNvPr id="240" name="Google Shape;240;p24"/>
          <p:cNvSpPr txBox="1"/>
          <p:nvPr/>
        </p:nvSpPr>
        <p:spPr>
          <a:xfrm>
            <a:off x="545972" y="3190240"/>
            <a:ext cx="7876500" cy="36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241" name="Google Shape;241;p24"/>
          <p:cNvSpPr txBox="1"/>
          <p:nvPr/>
        </p:nvSpPr>
        <p:spPr>
          <a:xfrm>
            <a:off x="565129" y="3505200"/>
            <a:ext cx="7538100" cy="27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600">
                <a:latin typeface="Dosis"/>
                <a:ea typeface="Dosis"/>
                <a:cs typeface="Dosis"/>
                <a:sym typeface="Dosis"/>
              </a:rPr>
              <a:t>Quel est la proximité temporelle ?</a:t>
            </a:r>
            <a:br>
              <a:rPr b="1" lang="fr" sz="2600">
                <a:latin typeface="Dosis"/>
                <a:ea typeface="Dosis"/>
                <a:cs typeface="Dosis"/>
                <a:sym typeface="Dosis"/>
              </a:rPr>
            </a:br>
            <a:endParaRPr sz="26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FF0000"/>
              </a:solidFill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600">
                <a:solidFill>
                  <a:srgbClr val="FF0000"/>
                </a:solidFill>
                <a:latin typeface="Dosis"/>
                <a:ea typeface="Dosis"/>
                <a:cs typeface="Dosis"/>
                <a:sym typeface="Dosis"/>
              </a:rPr>
              <a:t>4/5</a:t>
            </a:r>
            <a:r>
              <a:rPr lang="fr" sz="2600">
                <a:latin typeface="Dosis"/>
                <a:ea typeface="Dosis"/>
                <a:cs typeface="Dosis"/>
                <a:sym typeface="Dosis"/>
              </a:rPr>
              <a:t> car dans la semaine qui vient</a:t>
            </a:r>
            <a:br>
              <a:rPr lang="fr" sz="2600">
                <a:latin typeface="Dosis"/>
                <a:ea typeface="Dosis"/>
                <a:cs typeface="Dosis"/>
                <a:sym typeface="Dosis"/>
              </a:rPr>
            </a:br>
            <a:r>
              <a:rPr lang="fr" sz="2600">
                <a:latin typeface="Dosis"/>
                <a:ea typeface="Dosis"/>
                <a:cs typeface="Dosis"/>
                <a:sym typeface="Dosis"/>
              </a:rPr>
              <a:t>Pas 5/5, car ça pourrait être aujourd’hui, ou demain...</a:t>
            </a:r>
            <a:br>
              <a:rPr lang="fr" sz="2600">
                <a:latin typeface="Dosis"/>
                <a:ea typeface="Dosis"/>
                <a:cs typeface="Dosis"/>
                <a:sym typeface="Dosis"/>
              </a:rPr>
            </a:br>
            <a:endParaRPr sz="2600">
              <a:latin typeface="Dosis"/>
              <a:ea typeface="Dosis"/>
              <a:cs typeface="Dosis"/>
              <a:sym typeface="Dosis"/>
            </a:endParaRPr>
          </a:p>
        </p:txBody>
      </p:sp>
      <p:grpSp>
        <p:nvGrpSpPr>
          <p:cNvPr id="242" name="Google Shape;242;p24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243" name="Google Shape;243;p24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Analyser une information avec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244" name="Google Shape;244;p24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5" name="Google Shape;245;p24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246" name="Google Shape;246;p24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24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24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24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24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24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25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4144" y="1054032"/>
            <a:ext cx="7295657" cy="5471753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25"/>
          <p:cNvSpPr/>
          <p:nvPr/>
        </p:nvSpPr>
        <p:spPr>
          <a:xfrm>
            <a:off x="4218453" y="1858736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5"/>
          <p:cNvSpPr/>
          <p:nvPr/>
        </p:nvSpPr>
        <p:spPr>
          <a:xfrm>
            <a:off x="6499321" y="1582239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5"/>
          <p:cNvSpPr/>
          <p:nvPr/>
        </p:nvSpPr>
        <p:spPr>
          <a:xfrm>
            <a:off x="5560120" y="5255986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25"/>
          <p:cNvSpPr/>
          <p:nvPr/>
        </p:nvSpPr>
        <p:spPr>
          <a:xfrm>
            <a:off x="4256766" y="5947229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62" name="Google Shape;262;p25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263" name="Google Shape;263;p25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Le schéma de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264" name="Google Shape;264;p25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5" name="Google Shape;265;p25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266" name="Google Shape;266;p25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25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25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25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25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25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26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26"/>
          <p:cNvSpPr txBox="1"/>
          <p:nvPr/>
        </p:nvSpPr>
        <p:spPr>
          <a:xfrm>
            <a:off x="411852" y="1564096"/>
            <a:ext cx="7599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26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“Kylian Mbappé sera mercredi prochain dans notre ville pour distribuer gratuitement le modèle de basket à son nom”</a:t>
            </a:r>
            <a:endParaRPr i="1" sz="2600"/>
          </a:p>
        </p:txBody>
      </p:sp>
      <p:sp>
        <p:nvSpPr>
          <p:cNvPr id="278" name="Google Shape;278;p26"/>
          <p:cNvSpPr txBox="1"/>
          <p:nvPr/>
        </p:nvSpPr>
        <p:spPr>
          <a:xfrm>
            <a:off x="545972" y="3190240"/>
            <a:ext cx="7876500" cy="36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279" name="Google Shape;279;p26"/>
          <p:cNvSpPr txBox="1"/>
          <p:nvPr/>
        </p:nvSpPr>
        <p:spPr>
          <a:xfrm>
            <a:off x="565129" y="3505200"/>
            <a:ext cx="7538100" cy="27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600">
                <a:latin typeface="Dosis"/>
                <a:ea typeface="Dosis"/>
                <a:cs typeface="Dosis"/>
                <a:sym typeface="Dosis"/>
              </a:rPr>
              <a:t>Quelle notoriété des personnes impliquées ?</a:t>
            </a:r>
            <a:br>
              <a:rPr b="1" lang="fr" sz="2600">
                <a:latin typeface="Dosis"/>
                <a:ea typeface="Dosis"/>
                <a:cs typeface="Dosis"/>
                <a:sym typeface="Dosis"/>
              </a:rPr>
            </a:br>
            <a:endParaRPr sz="26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FF0000"/>
              </a:solidFill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600">
                <a:solidFill>
                  <a:srgbClr val="FF0000"/>
                </a:solidFill>
                <a:latin typeface="Dosis"/>
                <a:ea typeface="Dosis"/>
                <a:cs typeface="Dosis"/>
                <a:sym typeface="Dosis"/>
              </a:rPr>
              <a:t>5/5</a:t>
            </a:r>
            <a:r>
              <a:rPr lang="fr" sz="2600">
                <a:latin typeface="Dosis"/>
                <a:ea typeface="Dosis"/>
                <a:cs typeface="Dosis"/>
                <a:sym typeface="Dosis"/>
              </a:rPr>
              <a:t> car Kylian Mbappé est très connu, mais par ceux qui ne s’intéressent pas au football...</a:t>
            </a:r>
            <a:br>
              <a:rPr lang="fr" sz="2600">
                <a:latin typeface="Dosis"/>
                <a:ea typeface="Dosis"/>
                <a:cs typeface="Dosis"/>
                <a:sym typeface="Dosis"/>
              </a:rPr>
            </a:br>
            <a:endParaRPr sz="2600">
              <a:latin typeface="Dosis"/>
              <a:ea typeface="Dosis"/>
              <a:cs typeface="Dosis"/>
              <a:sym typeface="Dosis"/>
            </a:endParaRPr>
          </a:p>
        </p:txBody>
      </p:sp>
      <p:grpSp>
        <p:nvGrpSpPr>
          <p:cNvPr id="280" name="Google Shape;280;p26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281" name="Google Shape;281;p26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Analyser une information avec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282" name="Google Shape;282;p26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3" name="Google Shape;283;p26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284" name="Google Shape;284;p26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6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26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26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26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26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27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4144" y="1054032"/>
            <a:ext cx="7295657" cy="5471753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27"/>
          <p:cNvSpPr/>
          <p:nvPr/>
        </p:nvSpPr>
        <p:spPr>
          <a:xfrm>
            <a:off x="4218453" y="1858736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27"/>
          <p:cNvSpPr/>
          <p:nvPr/>
        </p:nvSpPr>
        <p:spPr>
          <a:xfrm>
            <a:off x="6499321" y="1582239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27"/>
          <p:cNvSpPr/>
          <p:nvPr/>
        </p:nvSpPr>
        <p:spPr>
          <a:xfrm>
            <a:off x="5560120" y="5255986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27"/>
          <p:cNvSpPr/>
          <p:nvPr/>
        </p:nvSpPr>
        <p:spPr>
          <a:xfrm>
            <a:off x="4256766" y="5947229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27"/>
          <p:cNvSpPr/>
          <p:nvPr/>
        </p:nvSpPr>
        <p:spPr>
          <a:xfrm>
            <a:off x="1975898" y="6223726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01" name="Google Shape;301;p27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302" name="Google Shape;302;p27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Le schéma de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303" name="Google Shape;303;p27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4" name="Google Shape;304;p27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305" name="Google Shape;305;p27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27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27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27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" name="Google Shape;315;p28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28"/>
          <p:cNvSpPr txBox="1"/>
          <p:nvPr/>
        </p:nvSpPr>
        <p:spPr>
          <a:xfrm>
            <a:off x="411852" y="1564096"/>
            <a:ext cx="7599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26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“Kylian Mbappé sera mercredi prochain dans notre ville pour distribuer gratuitement le modèle de basket à son nom”</a:t>
            </a:r>
            <a:endParaRPr i="1" sz="2600"/>
          </a:p>
        </p:txBody>
      </p:sp>
      <p:sp>
        <p:nvSpPr>
          <p:cNvPr id="317" name="Google Shape;317;p28"/>
          <p:cNvSpPr txBox="1"/>
          <p:nvPr/>
        </p:nvSpPr>
        <p:spPr>
          <a:xfrm>
            <a:off x="545972" y="3190240"/>
            <a:ext cx="7876500" cy="36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318" name="Google Shape;318;p28"/>
          <p:cNvSpPr txBox="1"/>
          <p:nvPr/>
        </p:nvSpPr>
        <p:spPr>
          <a:xfrm>
            <a:off x="565129" y="3505200"/>
            <a:ext cx="7538100" cy="27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600">
                <a:latin typeface="Dosis"/>
                <a:ea typeface="Dosis"/>
                <a:cs typeface="Dosis"/>
                <a:sym typeface="Dosis"/>
              </a:rPr>
              <a:t>Nous sentons nous proches des personnes impliquées  ?</a:t>
            </a:r>
            <a:br>
              <a:rPr b="1" lang="fr" sz="2600">
                <a:latin typeface="Dosis"/>
                <a:ea typeface="Dosis"/>
                <a:cs typeface="Dosis"/>
                <a:sym typeface="Dosis"/>
              </a:rPr>
            </a:br>
            <a:endParaRPr sz="26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FF0000"/>
              </a:solidFill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600">
                <a:solidFill>
                  <a:srgbClr val="FF0000"/>
                </a:solidFill>
                <a:latin typeface="Dosis"/>
                <a:ea typeface="Dosis"/>
                <a:cs typeface="Dosis"/>
                <a:sym typeface="Dosis"/>
              </a:rPr>
              <a:t>3/5</a:t>
            </a:r>
            <a:r>
              <a:rPr lang="fr" sz="2600">
                <a:latin typeface="Dosis"/>
                <a:ea typeface="Dosis"/>
                <a:cs typeface="Dosis"/>
                <a:sym typeface="Dosis"/>
              </a:rPr>
              <a:t> car Kylian Mbappé n’est pas notre ami, mais peut-être nous ressemble t’il un peu (âge, intérêt pour le sport, origines ethniques, milieu social…)</a:t>
            </a:r>
            <a:br>
              <a:rPr lang="fr" sz="2600">
                <a:latin typeface="Dosis"/>
                <a:ea typeface="Dosis"/>
                <a:cs typeface="Dosis"/>
                <a:sym typeface="Dosis"/>
              </a:rPr>
            </a:br>
            <a:endParaRPr sz="2600"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19" name="Google Shape;319;p28"/>
          <p:cNvSpPr txBox="1"/>
          <p:nvPr/>
        </p:nvSpPr>
        <p:spPr>
          <a:xfrm>
            <a:off x="3802645" y="4917440"/>
            <a:ext cx="5517300" cy="6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20" name="Google Shape;320;p28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321" name="Google Shape;321;p28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Analyser une information avec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322" name="Google Shape;322;p28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3" name="Google Shape;323;p28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324" name="Google Shape;324;p28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28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28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28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28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28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Google Shape;334;p29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4144" y="1054032"/>
            <a:ext cx="7295657" cy="5471753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29"/>
          <p:cNvSpPr/>
          <p:nvPr/>
        </p:nvSpPr>
        <p:spPr>
          <a:xfrm>
            <a:off x="4218453" y="1858736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29"/>
          <p:cNvSpPr/>
          <p:nvPr/>
        </p:nvSpPr>
        <p:spPr>
          <a:xfrm>
            <a:off x="6499321" y="1582239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29"/>
          <p:cNvSpPr/>
          <p:nvPr/>
        </p:nvSpPr>
        <p:spPr>
          <a:xfrm>
            <a:off x="5560120" y="5255986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29"/>
          <p:cNvSpPr/>
          <p:nvPr/>
        </p:nvSpPr>
        <p:spPr>
          <a:xfrm>
            <a:off x="4256766" y="5947229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29"/>
          <p:cNvSpPr/>
          <p:nvPr/>
        </p:nvSpPr>
        <p:spPr>
          <a:xfrm>
            <a:off x="1975898" y="6223726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29"/>
          <p:cNvSpPr/>
          <p:nvPr/>
        </p:nvSpPr>
        <p:spPr>
          <a:xfrm>
            <a:off x="2861391" y="2511334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2" name="Google Shape;342;p29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343" name="Google Shape;343;p29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Le schéma de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344" name="Google Shape;344;p29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5" name="Google Shape;345;p29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346" name="Google Shape;346;p29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29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29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29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29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29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6" name="Google Shape;356;p30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4144" y="1054032"/>
            <a:ext cx="7295657" cy="5471753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30"/>
          <p:cNvSpPr/>
          <p:nvPr/>
        </p:nvSpPr>
        <p:spPr>
          <a:xfrm>
            <a:off x="4218453" y="1858736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30"/>
          <p:cNvSpPr/>
          <p:nvPr/>
        </p:nvSpPr>
        <p:spPr>
          <a:xfrm>
            <a:off x="6499321" y="1582239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30"/>
          <p:cNvSpPr/>
          <p:nvPr/>
        </p:nvSpPr>
        <p:spPr>
          <a:xfrm>
            <a:off x="5560120" y="5255986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30"/>
          <p:cNvSpPr/>
          <p:nvPr/>
        </p:nvSpPr>
        <p:spPr>
          <a:xfrm>
            <a:off x="4256766" y="5947229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30"/>
          <p:cNvSpPr/>
          <p:nvPr/>
        </p:nvSpPr>
        <p:spPr>
          <a:xfrm>
            <a:off x="1975898" y="6223726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30"/>
          <p:cNvSpPr/>
          <p:nvPr/>
        </p:nvSpPr>
        <p:spPr>
          <a:xfrm>
            <a:off x="2861391" y="2511334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64" name="Google Shape;364;p30"/>
          <p:cNvCxnSpPr>
            <a:stCxn id="358" idx="6"/>
            <a:endCxn id="359" idx="6"/>
          </p:cNvCxnSpPr>
          <p:nvPr/>
        </p:nvCxnSpPr>
        <p:spPr>
          <a:xfrm flipH="1" rot="10800000">
            <a:off x="4304553" y="1627886"/>
            <a:ext cx="2280900" cy="276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5" name="Google Shape;365;p30"/>
          <p:cNvCxnSpPr>
            <a:stCxn id="360" idx="4"/>
            <a:endCxn id="359" idx="7"/>
          </p:cNvCxnSpPr>
          <p:nvPr/>
        </p:nvCxnSpPr>
        <p:spPr>
          <a:xfrm flipH="1" rot="10800000">
            <a:off x="5603170" y="1595686"/>
            <a:ext cx="969600" cy="37518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6" name="Google Shape;366;p30"/>
          <p:cNvCxnSpPr>
            <a:stCxn id="361" idx="4"/>
            <a:endCxn id="360" idx="7"/>
          </p:cNvCxnSpPr>
          <p:nvPr/>
        </p:nvCxnSpPr>
        <p:spPr>
          <a:xfrm flipH="1" rot="10800000">
            <a:off x="4299816" y="5269529"/>
            <a:ext cx="1333800" cy="7692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7" name="Google Shape;367;p30"/>
          <p:cNvCxnSpPr>
            <a:stCxn id="362" idx="6"/>
            <a:endCxn id="361" idx="6"/>
          </p:cNvCxnSpPr>
          <p:nvPr/>
        </p:nvCxnSpPr>
        <p:spPr>
          <a:xfrm flipH="1" rot="10800000">
            <a:off x="2061998" y="5992876"/>
            <a:ext cx="2280900" cy="276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8" name="Google Shape;368;p30"/>
          <p:cNvCxnSpPr>
            <a:stCxn id="363" idx="5"/>
            <a:endCxn id="362" idx="5"/>
          </p:cNvCxnSpPr>
          <p:nvPr/>
        </p:nvCxnSpPr>
        <p:spPr>
          <a:xfrm flipH="1">
            <a:off x="2049282" y="2589434"/>
            <a:ext cx="885600" cy="37125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9" name="Google Shape;369;p30"/>
          <p:cNvCxnSpPr>
            <a:stCxn id="358" idx="3"/>
            <a:endCxn id="363" idx="6"/>
          </p:cNvCxnSpPr>
          <p:nvPr/>
        </p:nvCxnSpPr>
        <p:spPr>
          <a:xfrm flipH="1">
            <a:off x="2947362" y="1936836"/>
            <a:ext cx="1283700" cy="6201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370" name="Google Shape;370;p30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371" name="Google Shape;371;p30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Le schéma de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372" name="Google Shape;372;p30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3" name="Google Shape;373;p30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374" name="Google Shape;374;p30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30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30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30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30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30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Google Shape;38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4144" y="1054032"/>
            <a:ext cx="4926060" cy="3693015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31"/>
          <p:cNvSpPr/>
          <p:nvPr/>
        </p:nvSpPr>
        <p:spPr>
          <a:xfrm>
            <a:off x="3122493" y="1597146"/>
            <a:ext cx="59400" cy="618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31"/>
          <p:cNvSpPr/>
          <p:nvPr/>
        </p:nvSpPr>
        <p:spPr>
          <a:xfrm>
            <a:off x="4662546" y="1410531"/>
            <a:ext cx="59400" cy="618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31"/>
          <p:cNvSpPr/>
          <p:nvPr/>
        </p:nvSpPr>
        <p:spPr>
          <a:xfrm>
            <a:off x="4028393" y="3890029"/>
            <a:ext cx="59400" cy="618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31"/>
          <p:cNvSpPr/>
          <p:nvPr/>
        </p:nvSpPr>
        <p:spPr>
          <a:xfrm>
            <a:off x="3148362" y="4356565"/>
            <a:ext cx="59400" cy="618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31"/>
          <p:cNvSpPr/>
          <p:nvPr/>
        </p:nvSpPr>
        <p:spPr>
          <a:xfrm>
            <a:off x="1608309" y="4543180"/>
            <a:ext cx="59400" cy="618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p31"/>
          <p:cNvSpPr/>
          <p:nvPr/>
        </p:nvSpPr>
        <p:spPr>
          <a:xfrm>
            <a:off x="2206199" y="2037600"/>
            <a:ext cx="59400" cy="618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1" name="Google Shape;391;p31"/>
          <p:cNvCxnSpPr>
            <a:stCxn id="385" idx="6"/>
            <a:endCxn id="386" idx="6"/>
          </p:cNvCxnSpPr>
          <p:nvPr/>
        </p:nvCxnSpPr>
        <p:spPr>
          <a:xfrm flipH="1" rot="10800000">
            <a:off x="3181893" y="1441446"/>
            <a:ext cx="1540200" cy="186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2" name="Google Shape;392;p31"/>
          <p:cNvCxnSpPr>
            <a:stCxn id="387" idx="4"/>
            <a:endCxn id="386" idx="7"/>
          </p:cNvCxnSpPr>
          <p:nvPr/>
        </p:nvCxnSpPr>
        <p:spPr>
          <a:xfrm flipH="1" rot="10800000">
            <a:off x="4058093" y="1419529"/>
            <a:ext cx="655200" cy="25323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3" name="Google Shape;393;p31"/>
          <p:cNvCxnSpPr>
            <a:stCxn id="388" idx="4"/>
            <a:endCxn id="387" idx="7"/>
          </p:cNvCxnSpPr>
          <p:nvPr/>
        </p:nvCxnSpPr>
        <p:spPr>
          <a:xfrm flipH="1" rot="10800000">
            <a:off x="3178062" y="3899065"/>
            <a:ext cx="900900" cy="5193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4" name="Google Shape;394;p31"/>
          <p:cNvCxnSpPr>
            <a:stCxn id="389" idx="6"/>
            <a:endCxn id="388" idx="6"/>
          </p:cNvCxnSpPr>
          <p:nvPr/>
        </p:nvCxnSpPr>
        <p:spPr>
          <a:xfrm flipH="1" rot="10800000">
            <a:off x="1667709" y="4387480"/>
            <a:ext cx="1540200" cy="186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5" name="Google Shape;395;p31"/>
          <p:cNvCxnSpPr>
            <a:stCxn id="390" idx="5"/>
            <a:endCxn id="389" idx="5"/>
          </p:cNvCxnSpPr>
          <p:nvPr/>
        </p:nvCxnSpPr>
        <p:spPr>
          <a:xfrm flipH="1">
            <a:off x="1659000" y="2090349"/>
            <a:ext cx="597900" cy="25056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6" name="Google Shape;396;p31"/>
          <p:cNvCxnSpPr>
            <a:stCxn id="385" idx="3"/>
            <a:endCxn id="390" idx="6"/>
          </p:cNvCxnSpPr>
          <p:nvPr/>
        </p:nvCxnSpPr>
        <p:spPr>
          <a:xfrm flipH="1">
            <a:off x="2265692" y="1649895"/>
            <a:ext cx="865500" cy="4185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7" name="Google Shape;397;p31"/>
          <p:cNvSpPr txBox="1"/>
          <p:nvPr/>
        </p:nvSpPr>
        <p:spPr>
          <a:xfrm>
            <a:off x="559634" y="4971256"/>
            <a:ext cx="6781500" cy="15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100">
                <a:latin typeface="Dosis"/>
                <a:ea typeface="Dosis"/>
                <a:cs typeface="Dosis"/>
                <a:sym typeface="Dosis"/>
              </a:rPr>
              <a:t>Le titre et la publication devraient évoquer les critères : </a:t>
            </a:r>
            <a:br>
              <a:rPr b="1" lang="fr" sz="2100">
                <a:latin typeface="Dosis"/>
                <a:ea typeface="Dosis"/>
                <a:cs typeface="Dosis"/>
                <a:sym typeface="Dosis"/>
              </a:rPr>
            </a:br>
            <a:r>
              <a:rPr lang="fr" sz="2100">
                <a:latin typeface="Dosis"/>
                <a:ea typeface="Dosis"/>
                <a:cs typeface="Dosis"/>
                <a:sym typeface="Dosis"/>
              </a:rPr>
              <a:t>- de probabilité</a:t>
            </a:r>
            <a:br>
              <a:rPr lang="fr" sz="2100">
                <a:latin typeface="Dosis"/>
                <a:ea typeface="Dosis"/>
                <a:cs typeface="Dosis"/>
                <a:sym typeface="Dosis"/>
              </a:rPr>
            </a:br>
            <a:r>
              <a:rPr lang="fr" sz="2100">
                <a:latin typeface="Dosis"/>
                <a:ea typeface="Dosis"/>
                <a:cs typeface="Dosis"/>
                <a:sym typeface="Dosis"/>
              </a:rPr>
              <a:t>- de notoriété</a:t>
            </a:r>
            <a:br>
              <a:rPr lang="fr" sz="2100">
                <a:latin typeface="Dosis"/>
                <a:ea typeface="Dosis"/>
                <a:cs typeface="Dosis"/>
                <a:sym typeface="Dosis"/>
              </a:rPr>
            </a:br>
            <a:r>
              <a:rPr lang="fr" sz="2100">
                <a:latin typeface="Dosis"/>
                <a:ea typeface="Dosis"/>
                <a:cs typeface="Dosis"/>
                <a:sym typeface="Dosis"/>
              </a:rPr>
              <a:t>- proximité temporelle et géographique</a:t>
            </a:r>
            <a:endParaRPr sz="2100">
              <a:latin typeface="Dosis"/>
              <a:ea typeface="Dosis"/>
              <a:cs typeface="Dosis"/>
              <a:sym typeface="Dosis"/>
            </a:endParaRPr>
          </a:p>
        </p:txBody>
      </p:sp>
      <p:grpSp>
        <p:nvGrpSpPr>
          <p:cNvPr id="398" name="Google Shape;398;p31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399" name="Google Shape;399;p31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Le schéma de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400" name="Google Shape;400;p31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01" name="Google Shape;401;p31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402" name="Google Shape;402;p31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31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31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31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31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31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/>
          <p:nvPr/>
        </p:nvSpPr>
        <p:spPr>
          <a:xfrm rot="-168629">
            <a:off x="892232" y="2017395"/>
            <a:ext cx="7256428" cy="4078865"/>
          </a:xfrm>
          <a:prstGeom prst="wedgeRoundRectCallout">
            <a:avLst>
              <a:gd fmla="val -24895" name="adj1"/>
              <a:gd fmla="val 49854" name="adj2"/>
              <a:gd fmla="val 0" name="adj3"/>
            </a:avLst>
          </a:prstGeom>
          <a:solidFill>
            <a:srgbClr val="FFFF00"/>
          </a:solidFill>
          <a:ln>
            <a:noFill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5" name="Google Shape;65;p14"/>
          <p:cNvSpPr/>
          <p:nvPr/>
        </p:nvSpPr>
        <p:spPr>
          <a:xfrm>
            <a:off x="1126216" y="2505166"/>
            <a:ext cx="6782400" cy="32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fr" sz="29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&gt; Une information à évaluer</a:t>
            </a:r>
            <a:br>
              <a:rPr b="1" lang="fr" sz="29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</a:br>
            <a:br>
              <a:rPr b="1" lang="fr" sz="29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</a:br>
            <a:r>
              <a:rPr b="1" lang="fr" sz="29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&gt; Pour chaque critère, quel est le degré de proximité ?</a:t>
            </a:r>
            <a:endParaRPr b="1" sz="2900">
              <a:solidFill>
                <a:schemeClr val="dk1"/>
              </a:solidFill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b="1" sz="2900">
              <a:solidFill>
                <a:schemeClr val="dk1"/>
              </a:solidFill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fr" sz="29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&gt; Quels sont les points les plus intéressants </a:t>
            </a:r>
            <a:endParaRPr b="1" sz="2900">
              <a:solidFill>
                <a:schemeClr val="dk1"/>
              </a:solidFill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fr" sz="29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et importants de l’information</a:t>
            </a:r>
            <a:endParaRPr b="1" sz="3100"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66" name="Google Shape;66;p14"/>
          <p:cNvPicPr preferRelativeResize="0"/>
          <p:nvPr/>
        </p:nvPicPr>
        <p:blipFill rotWithShape="1">
          <a:blip r:embed="rId3">
            <a:alphaModFix/>
          </a:blip>
          <a:srcRect b="19520" l="7467" r="8343" t="5053"/>
          <a:stretch/>
        </p:blipFill>
        <p:spPr>
          <a:xfrm>
            <a:off x="6327955" y="2094275"/>
            <a:ext cx="1580574" cy="150206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7" name="Google Shape;67;p14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68" name="Google Shape;68;p14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solidFill>
                    <a:schemeClr val="dk1"/>
                  </a:solidFill>
                  <a:latin typeface="Knewave"/>
                  <a:ea typeface="Knewave"/>
                  <a:cs typeface="Knewave"/>
                  <a:sym typeface="Knewave"/>
                </a:rPr>
                <a:t>Utiliser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69" name="Google Shape;69;p14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0" name="Google Shape;70;p14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71" name="Google Shape;71;p14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4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4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4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4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4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" name="Google Shape;412;p32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32"/>
          <p:cNvSpPr txBox="1"/>
          <p:nvPr/>
        </p:nvSpPr>
        <p:spPr>
          <a:xfrm>
            <a:off x="47956" y="2890293"/>
            <a:ext cx="9144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fr" sz="44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À vous de jouer !</a:t>
            </a:r>
            <a:endParaRPr b="1" i="1" sz="4400">
              <a:latin typeface="Dosis"/>
              <a:ea typeface="Dosis"/>
              <a:cs typeface="Dosis"/>
              <a:sym typeface="Dosis"/>
            </a:endParaRPr>
          </a:p>
        </p:txBody>
      </p:sp>
      <p:grpSp>
        <p:nvGrpSpPr>
          <p:cNvPr id="414" name="Google Shape;414;p32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415" name="Google Shape;415;p32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Analyser une information avec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416" name="Google Shape;416;p32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17" name="Google Shape;417;p32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418" name="Google Shape;418;p32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32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32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32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32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32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" name="Google Shape;428;p33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2305" y="0"/>
            <a:ext cx="8799382" cy="6599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34"/>
          <p:cNvSpPr/>
          <p:nvPr/>
        </p:nvSpPr>
        <p:spPr>
          <a:xfrm>
            <a:off x="202003" y="379344"/>
            <a:ext cx="8739900" cy="60066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34"/>
          <p:cNvSpPr txBox="1"/>
          <p:nvPr/>
        </p:nvSpPr>
        <p:spPr>
          <a:xfrm>
            <a:off x="311706" y="3055366"/>
            <a:ext cx="8520600" cy="15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101250" lIns="101250" spcFirstLastPara="1" rIns="101250" wrap="square" tIns="1012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7000">
                <a:solidFill>
                  <a:schemeClr val="dk1"/>
                </a:solidFill>
                <a:latin typeface="Knewave"/>
                <a:ea typeface="Knewave"/>
                <a:cs typeface="Knewave"/>
                <a:sym typeface="Knewave"/>
              </a:rPr>
              <a:t>Merci et à bientôt</a:t>
            </a:r>
            <a:endParaRPr b="1" sz="7000">
              <a:solidFill>
                <a:schemeClr val="dk1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436" name="Google Shape;436;p34"/>
          <p:cNvSpPr txBox="1"/>
          <p:nvPr/>
        </p:nvSpPr>
        <p:spPr>
          <a:xfrm>
            <a:off x="1218943" y="2338025"/>
            <a:ext cx="67137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8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Une intervention autour des médias, d’internet et des réseaux sociaux</a:t>
            </a:r>
            <a:endParaRPr b="1" sz="1800">
              <a:solidFill>
                <a:schemeClr val="dk1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437" name="Google Shape;437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6934" y="5622857"/>
            <a:ext cx="857656" cy="1141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3386" y="5849530"/>
            <a:ext cx="748096" cy="714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02581" y="5870962"/>
            <a:ext cx="985127" cy="674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5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2" name="Google Shape;82;p15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83" name="Google Shape;83;p15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Le schéma de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84" name="Google Shape;84;p15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85" name="Google Shape;8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4167" y="1196272"/>
            <a:ext cx="7295671" cy="547175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6" name="Google Shape;86;p15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87" name="Google Shape;87;p15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15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5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5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5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5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3891" y="2968693"/>
            <a:ext cx="5268020" cy="35127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8" name="Google Shape;98;p16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99" name="Google Shape;99;p16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Analyser une information avec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100" name="Google Shape;100;p16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1" name="Google Shape;101;p16"/>
          <p:cNvSpPr txBox="1"/>
          <p:nvPr/>
        </p:nvSpPr>
        <p:spPr>
          <a:xfrm>
            <a:off x="772519" y="1564096"/>
            <a:ext cx="7599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i="1" lang="fr" sz="26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“Kylian Mbappé sera mercredi prochain dans notre ville pour distribuer gratuitement le modèle de basket à son nom”</a:t>
            </a:r>
            <a:endParaRPr i="1" sz="2600"/>
          </a:p>
        </p:txBody>
      </p:sp>
      <p:pic>
        <p:nvPicPr>
          <p:cNvPr id="102" name="Google Shape;10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2003" y="2968693"/>
            <a:ext cx="3557768" cy="351274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3" name="Google Shape;103;p16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104" name="Google Shape;104;p16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6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6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6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6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6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7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4171" y="1054032"/>
            <a:ext cx="7295657" cy="547175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6" name="Google Shape;116;p17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117" name="Google Shape;117;p17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Le schéma de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118" name="Google Shape;118;p17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9" name="Google Shape;119;p17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120" name="Google Shape;120;p17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7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7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7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7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7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18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8"/>
          <p:cNvSpPr txBox="1"/>
          <p:nvPr/>
        </p:nvSpPr>
        <p:spPr>
          <a:xfrm>
            <a:off x="411852" y="1564096"/>
            <a:ext cx="7599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26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“Kylian Mbappé sera mercredi prochain dans notre ville pour distribuer gratuitement le modèle de basket à son nom”</a:t>
            </a:r>
            <a:endParaRPr i="1" sz="2600"/>
          </a:p>
        </p:txBody>
      </p:sp>
      <p:sp>
        <p:nvSpPr>
          <p:cNvPr id="132" name="Google Shape;132;p18"/>
          <p:cNvSpPr txBox="1"/>
          <p:nvPr/>
        </p:nvSpPr>
        <p:spPr>
          <a:xfrm>
            <a:off x="545972" y="3190240"/>
            <a:ext cx="7876500" cy="36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8"/>
          <p:cNvSpPr txBox="1"/>
          <p:nvPr/>
        </p:nvSpPr>
        <p:spPr>
          <a:xfrm>
            <a:off x="565129" y="3505200"/>
            <a:ext cx="7538100" cy="27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600">
                <a:latin typeface="Dosis"/>
                <a:ea typeface="Dosis"/>
                <a:cs typeface="Dosis"/>
                <a:sym typeface="Dosis"/>
              </a:rPr>
              <a:t>Quel est le degré de proximité géographique de cette information ?</a:t>
            </a:r>
            <a:br>
              <a:rPr lang="fr" sz="2600">
                <a:latin typeface="Dosis"/>
                <a:ea typeface="Dosis"/>
                <a:cs typeface="Dosis"/>
                <a:sym typeface="Dosis"/>
              </a:rPr>
            </a:br>
            <a:endParaRPr sz="26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600">
                <a:solidFill>
                  <a:srgbClr val="FF0000"/>
                </a:solidFill>
                <a:latin typeface="Dosis"/>
                <a:ea typeface="Dosis"/>
                <a:cs typeface="Dosis"/>
                <a:sym typeface="Dosis"/>
              </a:rPr>
              <a:t>4/5</a:t>
            </a:r>
            <a:r>
              <a:rPr lang="fr" sz="2600">
                <a:latin typeface="Dosis"/>
                <a:ea typeface="Dosis"/>
                <a:cs typeface="Dosis"/>
                <a:sym typeface="Dosis"/>
              </a:rPr>
              <a:t> car c’est proche de chez nous</a:t>
            </a:r>
            <a:br>
              <a:rPr lang="fr" sz="2600">
                <a:latin typeface="Dosis"/>
                <a:ea typeface="Dosis"/>
                <a:cs typeface="Dosis"/>
                <a:sym typeface="Dosis"/>
              </a:rPr>
            </a:br>
            <a:r>
              <a:rPr lang="fr" sz="2600">
                <a:latin typeface="Dosis"/>
                <a:ea typeface="Dosis"/>
                <a:cs typeface="Dosis"/>
                <a:sym typeface="Dosis"/>
              </a:rPr>
              <a:t>Pas 5/5 car ça pourrait être dans l’établissement, ou dans un boutique dont on connaît le nom...</a:t>
            </a:r>
            <a:endParaRPr sz="2600">
              <a:latin typeface="Dosis"/>
              <a:ea typeface="Dosis"/>
              <a:cs typeface="Dosis"/>
              <a:sym typeface="Dosis"/>
            </a:endParaRPr>
          </a:p>
        </p:txBody>
      </p:sp>
      <p:grpSp>
        <p:nvGrpSpPr>
          <p:cNvPr id="134" name="Google Shape;134;p18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135" name="Google Shape;135;p18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Analyser une information avec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136" name="Google Shape;136;p18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7" name="Google Shape;137;p18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138" name="Google Shape;138;p18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8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18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8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18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18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19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4144" y="1054032"/>
            <a:ext cx="7295657" cy="5471753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9"/>
          <p:cNvSpPr/>
          <p:nvPr/>
        </p:nvSpPr>
        <p:spPr>
          <a:xfrm>
            <a:off x="4218453" y="1858736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1" name="Google Shape;151;p19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152" name="Google Shape;152;p19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Le schéma de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153" name="Google Shape;153;p19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4" name="Google Shape;154;p19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155" name="Google Shape;155;p19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19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19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19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19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19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0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0"/>
          <p:cNvSpPr txBox="1"/>
          <p:nvPr/>
        </p:nvSpPr>
        <p:spPr>
          <a:xfrm>
            <a:off x="411852" y="1564096"/>
            <a:ext cx="7599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26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“Kylian Mbappé sera mercredi prochain dans notre ville pour distribuer gratuitement le modèle de basket à son nom”</a:t>
            </a:r>
            <a:endParaRPr i="1" sz="2600"/>
          </a:p>
        </p:txBody>
      </p:sp>
      <p:sp>
        <p:nvSpPr>
          <p:cNvPr id="167" name="Google Shape;167;p20"/>
          <p:cNvSpPr txBox="1"/>
          <p:nvPr/>
        </p:nvSpPr>
        <p:spPr>
          <a:xfrm>
            <a:off x="545972" y="3190240"/>
            <a:ext cx="7876500" cy="36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168" name="Google Shape;168;p20"/>
          <p:cNvSpPr txBox="1"/>
          <p:nvPr/>
        </p:nvSpPr>
        <p:spPr>
          <a:xfrm>
            <a:off x="565129" y="3505200"/>
            <a:ext cx="7538100" cy="27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600">
                <a:latin typeface="Dosis"/>
                <a:ea typeface="Dosis"/>
                <a:cs typeface="Dosis"/>
                <a:sym typeface="Dosis"/>
              </a:rPr>
              <a:t>Quel est le degré la probabilité de cette information ?</a:t>
            </a:r>
            <a:br>
              <a:rPr b="1" lang="fr" sz="2600">
                <a:latin typeface="Dosis"/>
                <a:ea typeface="Dosis"/>
                <a:cs typeface="Dosis"/>
                <a:sym typeface="Dosis"/>
              </a:rPr>
            </a:br>
            <a:endParaRPr sz="2600"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FF0000"/>
              </a:solidFill>
              <a:latin typeface="Dosis"/>
              <a:ea typeface="Dosis"/>
              <a:cs typeface="Dosis"/>
              <a:sym typeface="Dosi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600">
                <a:solidFill>
                  <a:srgbClr val="FF0000"/>
                </a:solidFill>
                <a:latin typeface="Dosis"/>
                <a:ea typeface="Dosis"/>
                <a:cs typeface="Dosis"/>
                <a:sym typeface="Dosis"/>
              </a:rPr>
              <a:t>5/5</a:t>
            </a:r>
            <a:r>
              <a:rPr lang="fr" sz="2600">
                <a:latin typeface="Dosis"/>
                <a:ea typeface="Dosis"/>
                <a:cs typeface="Dosis"/>
                <a:sym typeface="Dosis"/>
              </a:rPr>
              <a:t> car très rare</a:t>
            </a:r>
            <a:br>
              <a:rPr lang="fr" sz="2600">
                <a:latin typeface="Dosis"/>
                <a:ea typeface="Dosis"/>
                <a:cs typeface="Dosis"/>
                <a:sym typeface="Dosis"/>
              </a:rPr>
            </a:br>
            <a:endParaRPr sz="2600">
              <a:latin typeface="Dosis"/>
              <a:ea typeface="Dosis"/>
              <a:cs typeface="Dosis"/>
              <a:sym typeface="Dosis"/>
            </a:endParaRPr>
          </a:p>
        </p:txBody>
      </p:sp>
      <p:grpSp>
        <p:nvGrpSpPr>
          <p:cNvPr id="169" name="Google Shape;169;p20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170" name="Google Shape;170;p20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Analyser une information avec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171" name="Google Shape;171;p20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2" name="Google Shape;172;p20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173" name="Google Shape;173;p20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20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20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20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20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20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21"/>
          <p:cNvPicPr preferRelativeResize="0"/>
          <p:nvPr/>
        </p:nvPicPr>
        <p:blipFill rotWithShape="1">
          <a:blip r:embed="rId3">
            <a:alphaModFix/>
          </a:blip>
          <a:srcRect b="17891" l="0" r="0" t="0"/>
          <a:stretch/>
        </p:blipFill>
        <p:spPr>
          <a:xfrm>
            <a:off x="6408198" y="1573190"/>
            <a:ext cx="2090841" cy="1821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4151" y="1054032"/>
            <a:ext cx="7295671" cy="5471753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1"/>
          <p:cNvSpPr/>
          <p:nvPr/>
        </p:nvSpPr>
        <p:spPr>
          <a:xfrm>
            <a:off x="4218453" y="1858736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1"/>
          <p:cNvSpPr/>
          <p:nvPr/>
        </p:nvSpPr>
        <p:spPr>
          <a:xfrm>
            <a:off x="6499321" y="1582239"/>
            <a:ext cx="86100" cy="915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79775" lIns="79775" spcFirstLastPara="1" rIns="79775" wrap="square" tIns="79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7" name="Google Shape;187;p21"/>
          <p:cNvGrpSpPr/>
          <p:nvPr/>
        </p:nvGrpSpPr>
        <p:grpSpPr>
          <a:xfrm>
            <a:off x="0" y="142777"/>
            <a:ext cx="8422759" cy="911324"/>
            <a:chOff x="9600" y="352070"/>
            <a:chExt cx="6656203" cy="1282290"/>
          </a:xfrm>
        </p:grpSpPr>
        <p:sp>
          <p:nvSpPr>
            <p:cNvPr id="188" name="Google Shape;188;p21"/>
            <p:cNvSpPr/>
            <p:nvPr/>
          </p:nvSpPr>
          <p:spPr>
            <a:xfrm>
              <a:off x="712003" y="352070"/>
              <a:ext cx="5953800" cy="1282200"/>
            </a:xfrm>
            <a:prstGeom prst="roundRect">
              <a:avLst>
                <a:gd fmla="val 16667" name="adj"/>
              </a:avLst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2400">
                  <a:latin typeface="Knewave"/>
                  <a:ea typeface="Knewave"/>
                  <a:cs typeface="Knewave"/>
                  <a:sym typeface="Knewave"/>
                </a:rPr>
                <a:t>Le schéma de la Loi de Proximité</a:t>
              </a:r>
              <a:endParaRPr b="1" sz="2400">
                <a:latin typeface="Knewave"/>
                <a:ea typeface="Knewave"/>
                <a:cs typeface="Knewave"/>
                <a:sym typeface="Knewave"/>
              </a:endParaRPr>
            </a:p>
          </p:txBody>
        </p:sp>
        <p:sp>
          <p:nvSpPr>
            <p:cNvPr id="189" name="Google Shape;189;p21"/>
            <p:cNvSpPr/>
            <p:nvPr/>
          </p:nvSpPr>
          <p:spPr>
            <a:xfrm>
              <a:off x="9600" y="352161"/>
              <a:ext cx="816600" cy="1282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anchorCtr="0" anchor="ctr" bIns="91500" lIns="91500" spcFirstLastPara="1" rIns="91500" wrap="square" tIns="915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0" name="Google Shape;190;p21"/>
          <p:cNvGrpSpPr/>
          <p:nvPr/>
        </p:nvGrpSpPr>
        <p:grpSpPr>
          <a:xfrm>
            <a:off x="246416" y="310122"/>
            <a:ext cx="570920" cy="580944"/>
            <a:chOff x="5241175" y="4959100"/>
            <a:chExt cx="539775" cy="517775"/>
          </a:xfrm>
        </p:grpSpPr>
        <p:sp>
          <p:nvSpPr>
            <p:cNvPr id="191" name="Google Shape;191;p21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21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21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21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21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21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79775" lIns="79775" spcFirstLastPara="1" rIns="79775" wrap="square" tIns="797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