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Lst>
  <p:sldSz cy="10440000" cx="7560000"/>
  <p:notesSz cx="6858000" cy="9144000"/>
  <p:embeddedFontLst>
    <p:embeddedFont>
      <p:font typeface="Palanquin Light"/>
      <p:regular r:id="rId9"/>
      <p:bold r:id="rId10"/>
    </p:embeddedFont>
    <p:embeddedFont>
      <p:font typeface="Palanquin"/>
      <p:regular r:id="rId11"/>
      <p:bold r:id="rId1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288">
          <p15:clr>
            <a:srgbClr val="747775"/>
          </p15:clr>
        </p15:guide>
        <p15:guide id="2" pos="2381">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6069C364-99CC-49FF-8916-55A952CC8F4C}">
  <a:tblStyle styleId="{6069C364-99CC-49FF-8916-55A952CC8F4C}"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288" orient="horz"/>
        <p:guide pos="2381"/>
      </p:guideLst>
    </p:cSldViewPr>
  </p:slideViewPr>
</p:viewPr>
</file>

<file path=ppt/_rels/presentation.xml.rels><?xml version="1.0" encoding="UTF-8" standalone="yes"?><Relationships xmlns="http://schemas.openxmlformats.org/package/2006/relationships"><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11" Type="http://schemas.openxmlformats.org/officeDocument/2006/relationships/font" Target="fonts/Palanquin-regular.fntdata"/><Relationship Id="rId10" Type="http://schemas.openxmlformats.org/officeDocument/2006/relationships/font" Target="fonts/PalanquinLight-bold.fntdata"/><Relationship Id="rId12" Type="http://schemas.openxmlformats.org/officeDocument/2006/relationships/font" Target="fonts/Palanquin-bold.fntdata"/><Relationship Id="rId9" Type="http://schemas.openxmlformats.org/officeDocument/2006/relationships/font" Target="fonts/PalanquinLight-regular.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87788"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2187788"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 name="Shape 64"/>
        <p:cNvGrpSpPr/>
        <p:nvPr/>
      </p:nvGrpSpPr>
      <p:grpSpPr>
        <a:xfrm>
          <a:off x="0" y="0"/>
          <a:ext cx="0" cy="0"/>
          <a:chOff x="0" y="0"/>
          <a:chExt cx="0" cy="0"/>
        </a:xfrm>
      </p:grpSpPr>
      <p:sp>
        <p:nvSpPr>
          <p:cNvPr id="65" name="Google Shape;65;g2e6d25a1b3a_0_26:notes"/>
          <p:cNvSpPr/>
          <p:nvPr>
            <p:ph idx="2" type="sldImg"/>
          </p:nvPr>
        </p:nvSpPr>
        <p:spPr>
          <a:xfrm>
            <a:off x="2187788"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66" name="Google Shape;66;g2e6d25a1b3a_0_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57712" y="1511298"/>
            <a:ext cx="7044600" cy="41664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57705" y="5752555"/>
            <a:ext cx="7044600" cy="16089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57705" y="2245153"/>
            <a:ext cx="7044600" cy="3985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57705" y="6398217"/>
            <a:ext cx="7044600" cy="26403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57705" y="4365680"/>
            <a:ext cx="7044600" cy="17085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57705" y="903288"/>
            <a:ext cx="7044600" cy="11625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57705" y="2339232"/>
            <a:ext cx="7044600" cy="69345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57705" y="903288"/>
            <a:ext cx="7044600" cy="11625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57705" y="2339232"/>
            <a:ext cx="3306900" cy="69345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3995291" y="2339232"/>
            <a:ext cx="3306900" cy="69345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57705" y="903288"/>
            <a:ext cx="7044600" cy="11625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57705" y="1127727"/>
            <a:ext cx="2321700" cy="15339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57705" y="2820535"/>
            <a:ext cx="2321700" cy="64533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05325" y="913690"/>
            <a:ext cx="5264700" cy="83034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780000" y="-254"/>
            <a:ext cx="3780000" cy="104400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19508" y="2503032"/>
            <a:ext cx="3344400" cy="30087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9508" y="5689531"/>
            <a:ext cx="3344400" cy="25068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083839" y="1469689"/>
            <a:ext cx="3172200" cy="75000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57705" y="8586994"/>
            <a:ext cx="4959600" cy="1228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57705" y="903288"/>
            <a:ext cx="7044600" cy="11625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57705" y="2339232"/>
            <a:ext cx="7044600" cy="69345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fr"/>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5.png"/><Relationship Id="rId4" Type="http://schemas.openxmlformats.org/officeDocument/2006/relationships/image" Target="../media/image4.png"/><Relationship Id="rId5"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2.png"/><Relationship Id="rId5"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graphicFrame>
        <p:nvGraphicFramePr>
          <p:cNvPr id="54" name="Google Shape;54;p13"/>
          <p:cNvGraphicFramePr/>
          <p:nvPr/>
        </p:nvGraphicFramePr>
        <p:xfrm>
          <a:off x="267925" y="241450"/>
          <a:ext cx="3000000" cy="3000000"/>
        </p:xfrm>
        <a:graphic>
          <a:graphicData uri="http://schemas.openxmlformats.org/drawingml/2006/table">
            <a:tbl>
              <a:tblPr>
                <a:noFill/>
                <a:tableStyleId>{6069C364-99CC-49FF-8916-55A952CC8F4C}</a:tableStyleId>
              </a:tblPr>
              <a:tblGrid>
                <a:gridCol w="1140100"/>
                <a:gridCol w="3774150"/>
                <a:gridCol w="1292300"/>
                <a:gridCol w="874150"/>
              </a:tblGrid>
              <a:tr h="181925">
                <a:tc gridSpan="4">
                  <a:txBody>
                    <a:bodyPr/>
                    <a:lstStyle/>
                    <a:p>
                      <a:pPr indent="0" lvl="0" marL="0" rtl="0" algn="ctr">
                        <a:spcBef>
                          <a:spcPts val="0"/>
                        </a:spcBef>
                        <a:spcAft>
                          <a:spcPts val="0"/>
                        </a:spcAft>
                        <a:buNone/>
                      </a:pPr>
                      <a:r>
                        <a:rPr b="1" lang="fr" sz="3000">
                          <a:solidFill>
                            <a:srgbClr val="FFFFFF"/>
                          </a:solidFill>
                          <a:latin typeface="Palanquin"/>
                          <a:ea typeface="Palanquin"/>
                          <a:cs typeface="Palanquin"/>
                          <a:sym typeface="Palanquin"/>
                        </a:rPr>
                        <a:t>Tube</a:t>
                      </a:r>
                      <a:r>
                        <a:rPr b="1" lang="fr" sz="3000">
                          <a:solidFill>
                            <a:srgbClr val="FFFFFF"/>
                          </a:solidFill>
                          <a:latin typeface="Palanquin"/>
                          <a:ea typeface="Palanquin"/>
                          <a:cs typeface="Palanquin"/>
                          <a:sym typeface="Palanquin"/>
                        </a:rPr>
                        <a:t> data</a:t>
                      </a:r>
                      <a:endParaRPr b="1" sz="3000">
                        <a:solidFill>
                          <a:srgbClr val="FFFFFF"/>
                        </a:solidFill>
                        <a:latin typeface="Palanquin"/>
                        <a:ea typeface="Palanquin"/>
                        <a:cs typeface="Palanquin"/>
                        <a:sym typeface="Palanquin"/>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solidFill>
                  </a:tcPr>
                </a:tc>
                <a:tc hMerge="1"/>
                <a:tc hMerge="1"/>
                <a:tc hMerge="1"/>
              </a:tr>
              <a:tr h="112625">
                <a:tc gridSpan="2">
                  <a:txBody>
                    <a:bodyPr/>
                    <a:lstStyle/>
                    <a:p>
                      <a:pPr indent="0" lvl="0" marL="0" rtl="0" algn="l">
                        <a:spcBef>
                          <a:spcPts val="0"/>
                        </a:spcBef>
                        <a:spcAft>
                          <a:spcPts val="0"/>
                        </a:spcAft>
                        <a:buNone/>
                      </a:pPr>
                      <a:r>
                        <a:rPr b="1" lang="fr">
                          <a:solidFill>
                            <a:srgbClr val="003081"/>
                          </a:solidFill>
                          <a:latin typeface="Palanquin"/>
                          <a:ea typeface="Palanquin"/>
                          <a:cs typeface="Palanquin"/>
                          <a:sym typeface="Palanquin"/>
                        </a:rPr>
                        <a:t>Objectif : </a:t>
                      </a:r>
                      <a:r>
                        <a:rPr lang="fr">
                          <a:solidFill>
                            <a:srgbClr val="003081"/>
                          </a:solidFill>
                          <a:latin typeface="Palanquin"/>
                          <a:ea typeface="Palanquin"/>
                          <a:cs typeface="Palanquin"/>
                          <a:sym typeface="Palanquin"/>
                        </a:rPr>
                        <a:t>Se représenter le fonctionnement d’un algorithme de recommandation</a:t>
                      </a:r>
                      <a:endParaRPr>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5700"/>
                      </a:srgbClr>
                    </a:solidFill>
                  </a:tcPr>
                </a:tc>
                <a:tc hMerge="1"/>
                <a:tc>
                  <a:txBody>
                    <a:bodyPr/>
                    <a:lstStyle/>
                    <a:p>
                      <a:pPr indent="0" lvl="0" marL="0" rtl="0" algn="l">
                        <a:spcBef>
                          <a:spcPts val="0"/>
                        </a:spcBef>
                        <a:spcAft>
                          <a:spcPts val="0"/>
                        </a:spcAft>
                        <a:buNone/>
                      </a:pPr>
                      <a:r>
                        <a:rPr b="1" lang="fr">
                          <a:solidFill>
                            <a:srgbClr val="003081"/>
                          </a:solidFill>
                          <a:latin typeface="Palanquin"/>
                          <a:ea typeface="Palanquin"/>
                          <a:cs typeface="Palanquin"/>
                          <a:sym typeface="Palanquin"/>
                        </a:rPr>
                        <a:t>Domaine : </a:t>
                      </a:r>
                      <a:r>
                        <a:rPr lang="fr">
                          <a:solidFill>
                            <a:srgbClr val="003081"/>
                          </a:solidFill>
                          <a:latin typeface="Palanquin"/>
                          <a:ea typeface="Palanquin"/>
                          <a:cs typeface="Palanquin"/>
                          <a:sym typeface="Palanquin"/>
                        </a:rPr>
                        <a:t>“L’info”</a:t>
                      </a:r>
                      <a:endParaRPr sz="1200">
                        <a:solidFill>
                          <a:srgbClr val="003081"/>
                        </a:solidFill>
                        <a:latin typeface="Palanquin Light"/>
                        <a:ea typeface="Palanquin Light"/>
                        <a:cs typeface="Palanquin Light"/>
                        <a:sym typeface="Palanquin Light"/>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5700"/>
                      </a:srgbClr>
                    </a:solidFill>
                  </a:tcPr>
                </a:tc>
                <a:tc>
                  <a:txBody>
                    <a:bodyPr/>
                    <a:lstStyle/>
                    <a:p>
                      <a:pPr indent="0" lvl="0" marL="0" rtl="0" algn="l">
                        <a:spcBef>
                          <a:spcPts val="0"/>
                        </a:spcBef>
                        <a:spcAft>
                          <a:spcPts val="0"/>
                        </a:spcAft>
                        <a:buNone/>
                      </a:pPr>
                      <a:r>
                        <a:rPr b="1" lang="fr">
                          <a:solidFill>
                            <a:srgbClr val="003081"/>
                          </a:solidFill>
                          <a:latin typeface="Palanquin"/>
                          <a:ea typeface="Palanquin"/>
                          <a:cs typeface="Palanquin"/>
                          <a:sym typeface="Palanquin"/>
                        </a:rPr>
                        <a:t>Durée : </a:t>
                      </a:r>
                      <a:r>
                        <a:rPr lang="fr">
                          <a:solidFill>
                            <a:srgbClr val="003081"/>
                          </a:solidFill>
                          <a:latin typeface="Palanquin"/>
                          <a:ea typeface="Palanquin"/>
                          <a:cs typeface="Palanquin"/>
                          <a:sym typeface="Palanquin"/>
                        </a:rPr>
                        <a:t>30 min</a:t>
                      </a:r>
                      <a:endParaRPr b="1">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5700"/>
                      </a:srgbClr>
                    </a:solidFill>
                  </a:tcPr>
                </a:tc>
              </a:tr>
              <a:tr h="307050">
                <a:tc gridSpan="4">
                  <a:txBody>
                    <a:bodyPr/>
                    <a:lstStyle/>
                    <a:p>
                      <a:pPr indent="0" lvl="0" marL="0" rtl="0" algn="l">
                        <a:spcBef>
                          <a:spcPts val="0"/>
                        </a:spcBef>
                        <a:spcAft>
                          <a:spcPts val="0"/>
                        </a:spcAft>
                        <a:buNone/>
                      </a:pPr>
                      <a:r>
                        <a:rPr b="1" lang="fr">
                          <a:solidFill>
                            <a:srgbClr val="003081"/>
                          </a:solidFill>
                          <a:latin typeface="Palanquin"/>
                          <a:ea typeface="Palanquin"/>
                          <a:cs typeface="Palanquin"/>
                          <a:sym typeface="Palanquin"/>
                        </a:rPr>
                        <a:t>Matériel nécessaire : </a:t>
                      </a:r>
                      <a:endParaRPr b="1">
                        <a:solidFill>
                          <a:srgbClr val="003081"/>
                        </a:solidFill>
                        <a:latin typeface="Palanquin"/>
                        <a:ea typeface="Palanquin"/>
                        <a:cs typeface="Palanquin"/>
                        <a:sym typeface="Palanquin"/>
                      </a:endParaRPr>
                    </a:p>
                    <a:p>
                      <a:pPr indent="0" lvl="0" marL="0" rtl="0" algn="l">
                        <a:spcBef>
                          <a:spcPts val="0"/>
                        </a:spcBef>
                        <a:spcAft>
                          <a:spcPts val="0"/>
                        </a:spcAft>
                        <a:buNone/>
                      </a:pPr>
                      <a:r>
                        <a:t/>
                      </a:r>
                      <a:endParaRPr>
                        <a:solidFill>
                          <a:srgbClr val="003081"/>
                        </a:solidFill>
                        <a:latin typeface="Palanquin"/>
                        <a:ea typeface="Palanquin"/>
                        <a:cs typeface="Palanquin"/>
                        <a:sym typeface="Palanquin"/>
                      </a:endParaRPr>
                    </a:p>
                    <a:p>
                      <a:pPr indent="0" lvl="0" marL="0" rtl="0" algn="l">
                        <a:spcBef>
                          <a:spcPts val="0"/>
                        </a:spcBef>
                        <a:spcAft>
                          <a:spcPts val="0"/>
                        </a:spcAft>
                        <a:buNone/>
                      </a:pPr>
                      <a:r>
                        <a:t/>
                      </a:r>
                      <a:endParaRPr>
                        <a:solidFill>
                          <a:srgbClr val="003081"/>
                        </a:solidFill>
                        <a:latin typeface="Palanquin"/>
                        <a:ea typeface="Palanquin"/>
                        <a:cs typeface="Palanquin"/>
                        <a:sym typeface="Palanquin"/>
                      </a:endParaRPr>
                    </a:p>
                    <a:p>
                      <a:pPr indent="0" lvl="0" marL="0" rtl="0" algn="l">
                        <a:spcBef>
                          <a:spcPts val="0"/>
                        </a:spcBef>
                        <a:spcAft>
                          <a:spcPts val="0"/>
                        </a:spcAft>
                        <a:buNone/>
                      </a:pPr>
                      <a:r>
                        <a:t/>
                      </a:r>
                      <a:endParaRPr>
                        <a:solidFill>
                          <a:srgbClr val="003081"/>
                        </a:solidFill>
                        <a:latin typeface="Palanquin"/>
                        <a:ea typeface="Palanquin"/>
                        <a:cs typeface="Palanquin"/>
                        <a:sym typeface="Palanquin"/>
                      </a:endParaRPr>
                    </a:p>
                    <a:p>
                      <a:pPr indent="0" lvl="0" marL="0" rtl="0" algn="l">
                        <a:spcBef>
                          <a:spcPts val="0"/>
                        </a:spcBef>
                        <a:spcAft>
                          <a:spcPts val="0"/>
                        </a:spcAft>
                        <a:buNone/>
                      </a:pPr>
                      <a:r>
                        <a:t/>
                      </a:r>
                      <a:endParaRPr>
                        <a:solidFill>
                          <a:srgbClr val="003081"/>
                        </a:solidFill>
                        <a:latin typeface="Palanquin"/>
                        <a:ea typeface="Palanquin"/>
                        <a:cs typeface="Palanquin"/>
                        <a:sym typeface="Palanquin"/>
                      </a:endParaRPr>
                    </a:p>
                    <a:p>
                      <a:pPr indent="0" lvl="0" marL="0" rtl="0" algn="l">
                        <a:spcBef>
                          <a:spcPts val="0"/>
                        </a:spcBef>
                        <a:spcAft>
                          <a:spcPts val="0"/>
                        </a:spcAft>
                        <a:buNone/>
                      </a:pPr>
                      <a:r>
                        <a:t/>
                      </a:r>
                      <a:endParaRPr>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5700"/>
                      </a:srgbClr>
                    </a:solidFill>
                  </a:tcPr>
                </a:tc>
                <a:tc hMerge="1"/>
                <a:tc hMerge="1"/>
                <a:tc hMerge="1"/>
              </a:tr>
            </a:tbl>
          </a:graphicData>
        </a:graphic>
      </p:graphicFrame>
      <p:graphicFrame>
        <p:nvGraphicFramePr>
          <p:cNvPr id="55" name="Google Shape;55;p13"/>
          <p:cNvGraphicFramePr/>
          <p:nvPr/>
        </p:nvGraphicFramePr>
        <p:xfrm>
          <a:off x="267925" y="3238925"/>
          <a:ext cx="3000000" cy="3000000"/>
        </p:xfrm>
        <a:graphic>
          <a:graphicData uri="http://schemas.openxmlformats.org/drawingml/2006/table">
            <a:tbl>
              <a:tblPr>
                <a:noFill/>
                <a:tableStyleId>{6069C364-99CC-49FF-8916-55A952CC8F4C}</a:tableStyleId>
              </a:tblPr>
              <a:tblGrid>
                <a:gridCol w="877275"/>
                <a:gridCol w="5329275"/>
                <a:gridCol w="874125"/>
              </a:tblGrid>
              <a:tr h="112625">
                <a:tc>
                  <a:txBody>
                    <a:bodyPr/>
                    <a:lstStyle/>
                    <a:p>
                      <a:pPr indent="0" lvl="0" marL="0" rtl="0" algn="l">
                        <a:spcBef>
                          <a:spcPts val="0"/>
                        </a:spcBef>
                        <a:spcAft>
                          <a:spcPts val="0"/>
                        </a:spcAft>
                        <a:buNone/>
                      </a:pPr>
                      <a:r>
                        <a:rPr b="1" lang="fr">
                          <a:solidFill>
                            <a:srgbClr val="003081"/>
                          </a:solidFill>
                          <a:latin typeface="Palanquin"/>
                          <a:ea typeface="Palanquin"/>
                          <a:cs typeface="Palanquin"/>
                          <a:sym typeface="Palanquin"/>
                        </a:rPr>
                        <a:t>Étape </a:t>
                      </a:r>
                      <a:endParaRPr>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22150"/>
                      </a:srgbClr>
                    </a:solidFill>
                  </a:tcPr>
                </a:tc>
                <a:tc>
                  <a:txBody>
                    <a:bodyPr/>
                    <a:lstStyle/>
                    <a:p>
                      <a:pPr indent="0" lvl="0" marL="0" rtl="0" algn="l">
                        <a:spcBef>
                          <a:spcPts val="0"/>
                        </a:spcBef>
                        <a:spcAft>
                          <a:spcPts val="0"/>
                        </a:spcAft>
                        <a:buNone/>
                      </a:pPr>
                      <a:r>
                        <a:rPr b="1" lang="fr">
                          <a:solidFill>
                            <a:srgbClr val="003081"/>
                          </a:solidFill>
                          <a:latin typeface="Palanquin"/>
                          <a:ea typeface="Palanquin"/>
                          <a:cs typeface="Palanquin"/>
                          <a:sym typeface="Palanquin"/>
                        </a:rPr>
                        <a:t>Déroulé</a:t>
                      </a:r>
                      <a:endParaRPr b="1">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22150"/>
                      </a:srgbClr>
                    </a:solidFill>
                  </a:tcPr>
                </a:tc>
                <a:tc>
                  <a:txBody>
                    <a:bodyPr/>
                    <a:lstStyle/>
                    <a:p>
                      <a:pPr indent="0" lvl="0" marL="0" rtl="0" algn="l">
                        <a:spcBef>
                          <a:spcPts val="0"/>
                        </a:spcBef>
                        <a:spcAft>
                          <a:spcPts val="0"/>
                        </a:spcAft>
                        <a:buNone/>
                      </a:pPr>
                      <a:r>
                        <a:rPr b="1" lang="fr">
                          <a:solidFill>
                            <a:srgbClr val="003081"/>
                          </a:solidFill>
                          <a:latin typeface="Palanquin"/>
                          <a:ea typeface="Palanquin"/>
                          <a:cs typeface="Palanquin"/>
                          <a:sym typeface="Palanquin"/>
                        </a:rPr>
                        <a:t>Support</a:t>
                      </a:r>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22150"/>
                      </a:srgbClr>
                    </a:solidFill>
                  </a:tcPr>
                </a:tc>
              </a:tr>
              <a:tr h="307050">
                <a:tc>
                  <a:txBody>
                    <a:bodyPr/>
                    <a:lstStyle/>
                    <a:p>
                      <a:pPr indent="0" lvl="0" marL="0" rtl="0" algn="l">
                        <a:spcBef>
                          <a:spcPts val="0"/>
                        </a:spcBef>
                        <a:spcAft>
                          <a:spcPts val="0"/>
                        </a:spcAft>
                        <a:buNone/>
                      </a:pPr>
                      <a:r>
                        <a:rPr b="1" lang="fr">
                          <a:solidFill>
                            <a:srgbClr val="003081"/>
                          </a:solidFill>
                          <a:latin typeface="Palanquin"/>
                          <a:ea typeface="Palanquin"/>
                          <a:cs typeface="Palanquin"/>
                          <a:sym typeface="Palanquin"/>
                        </a:rPr>
                        <a:t>Prépa-</a:t>
                      </a:r>
                      <a:endParaRPr b="1">
                        <a:solidFill>
                          <a:srgbClr val="003081"/>
                        </a:solidFill>
                        <a:latin typeface="Palanquin"/>
                        <a:ea typeface="Palanquin"/>
                        <a:cs typeface="Palanquin"/>
                        <a:sym typeface="Palanquin"/>
                      </a:endParaRPr>
                    </a:p>
                    <a:p>
                      <a:pPr indent="0" lvl="0" marL="0" rtl="0" algn="l">
                        <a:spcBef>
                          <a:spcPts val="0"/>
                        </a:spcBef>
                        <a:spcAft>
                          <a:spcPts val="0"/>
                        </a:spcAft>
                        <a:buNone/>
                      </a:pPr>
                      <a:r>
                        <a:rPr b="1" lang="fr">
                          <a:solidFill>
                            <a:srgbClr val="003081"/>
                          </a:solidFill>
                          <a:latin typeface="Palanquin"/>
                          <a:ea typeface="Palanquin"/>
                          <a:cs typeface="Palanquin"/>
                          <a:sym typeface="Palanquin"/>
                        </a:rPr>
                        <a:t>ration de l’atelier</a:t>
                      </a:r>
                      <a:endParaRPr b="1">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5700"/>
                      </a:srgbClr>
                    </a:solidFill>
                  </a:tcPr>
                </a:tc>
                <a:tc>
                  <a:txBody>
                    <a:bodyPr/>
                    <a:lstStyle/>
                    <a:p>
                      <a:pPr indent="0" lvl="0" marL="0" rtl="0" algn="l">
                        <a:spcBef>
                          <a:spcPts val="0"/>
                        </a:spcBef>
                        <a:spcAft>
                          <a:spcPts val="0"/>
                        </a:spcAft>
                        <a:buNone/>
                      </a:pPr>
                      <a:r>
                        <a:rPr lang="fr" sz="1200">
                          <a:solidFill>
                            <a:srgbClr val="003081"/>
                          </a:solidFill>
                          <a:latin typeface="Palanquin"/>
                          <a:ea typeface="Palanquin"/>
                          <a:cs typeface="Palanquin"/>
                          <a:sym typeface="Palanquin"/>
                        </a:rPr>
                        <a:t>❏ Télécharger et imprimer en plusieurs exemplaires le jeu de cartes, en A3, format paysage, recto verso, retourné sur les bords longs, puis découpez en suivant les guides </a:t>
                      </a:r>
                      <a:br>
                        <a:rPr lang="fr" sz="1200">
                          <a:solidFill>
                            <a:srgbClr val="003081"/>
                          </a:solidFill>
                          <a:latin typeface="Palanquin"/>
                          <a:ea typeface="Palanquin"/>
                          <a:cs typeface="Palanquin"/>
                          <a:sym typeface="Palanquin"/>
                        </a:rPr>
                      </a:br>
                      <a:endParaRPr sz="1200">
                        <a:solidFill>
                          <a:srgbClr val="003081"/>
                        </a:solidFill>
                        <a:latin typeface="Palanquin"/>
                        <a:ea typeface="Palanquin"/>
                        <a:cs typeface="Palanquin"/>
                        <a:sym typeface="Palanquin"/>
                      </a:endParaRPr>
                    </a:p>
                    <a:p>
                      <a:pPr indent="0" lvl="0" marL="0" rtl="0" algn="l">
                        <a:spcBef>
                          <a:spcPts val="0"/>
                        </a:spcBef>
                        <a:spcAft>
                          <a:spcPts val="0"/>
                        </a:spcAft>
                        <a:buNone/>
                      </a:pPr>
                      <a:r>
                        <a:rPr lang="fr" sz="1200">
                          <a:solidFill>
                            <a:srgbClr val="003081"/>
                          </a:solidFill>
                          <a:latin typeface="Palanquin"/>
                          <a:ea typeface="Palanquin"/>
                          <a:cs typeface="Palanquin"/>
                          <a:sym typeface="Palanquin"/>
                        </a:rPr>
                        <a:t>❏ Télécharger et imprimer les tableaux en plusieurs exemplaires </a:t>
                      </a:r>
                      <a:endParaRPr sz="1200">
                        <a:solidFill>
                          <a:srgbClr val="003081"/>
                        </a:solidFill>
                        <a:latin typeface="Palanquin"/>
                        <a:ea typeface="Palanquin"/>
                        <a:cs typeface="Palanquin"/>
                        <a:sym typeface="Palanquin"/>
                      </a:endParaRPr>
                    </a:p>
                    <a:p>
                      <a:pPr indent="0" lvl="0" marL="0" rtl="0" algn="l">
                        <a:spcBef>
                          <a:spcPts val="0"/>
                        </a:spcBef>
                        <a:spcAft>
                          <a:spcPts val="0"/>
                        </a:spcAft>
                        <a:buNone/>
                      </a:pPr>
                      <a:r>
                        <a:t/>
                      </a:r>
                      <a:endParaRPr sz="1200">
                        <a:solidFill>
                          <a:srgbClr val="003081"/>
                        </a:solidFill>
                        <a:latin typeface="Palanquin"/>
                        <a:ea typeface="Palanquin"/>
                        <a:cs typeface="Palanquin"/>
                        <a:sym typeface="Palanquin"/>
                      </a:endParaRPr>
                    </a:p>
                    <a:p>
                      <a:pPr indent="0" lvl="0" marL="0" rtl="0" algn="l">
                        <a:spcBef>
                          <a:spcPts val="0"/>
                        </a:spcBef>
                        <a:spcAft>
                          <a:spcPts val="0"/>
                        </a:spcAft>
                        <a:buNone/>
                      </a:pPr>
                      <a:r>
                        <a:rPr lang="fr" sz="1200">
                          <a:solidFill>
                            <a:srgbClr val="003081"/>
                          </a:solidFill>
                          <a:latin typeface="Palanquin"/>
                          <a:ea typeface="Palanquin"/>
                          <a:cs typeface="Palanquin"/>
                          <a:sym typeface="Palanquin"/>
                        </a:rPr>
                        <a:t>❏ Découper les cartes pour former les jeux </a:t>
                      </a:r>
                      <a:br>
                        <a:rPr lang="fr" sz="1200">
                          <a:solidFill>
                            <a:srgbClr val="003081"/>
                          </a:solidFill>
                          <a:latin typeface="Palanquin"/>
                          <a:ea typeface="Palanquin"/>
                          <a:cs typeface="Palanquin"/>
                          <a:sym typeface="Palanquin"/>
                        </a:rPr>
                      </a:br>
                      <a:endParaRPr sz="1200">
                        <a:solidFill>
                          <a:srgbClr val="003081"/>
                        </a:solidFill>
                        <a:latin typeface="Palanquin"/>
                        <a:ea typeface="Palanquin"/>
                        <a:cs typeface="Palanquin"/>
                        <a:sym typeface="Palanquin"/>
                      </a:endParaRPr>
                    </a:p>
                    <a:p>
                      <a:pPr indent="0" lvl="0" marL="0" rtl="0" algn="l">
                        <a:spcBef>
                          <a:spcPts val="0"/>
                        </a:spcBef>
                        <a:spcAft>
                          <a:spcPts val="0"/>
                        </a:spcAft>
                        <a:buNone/>
                      </a:pPr>
                      <a:r>
                        <a:rPr lang="fr" sz="1200">
                          <a:solidFill>
                            <a:srgbClr val="003081"/>
                          </a:solidFill>
                          <a:latin typeface="Palanquin"/>
                          <a:ea typeface="Palanquin"/>
                          <a:cs typeface="Palanquin"/>
                          <a:sym typeface="Palanquin"/>
                        </a:rPr>
                        <a:t>❏ Disposer les cartes face cachée et retirer 3 cartes mystères de chaque jeu : “Take care” de Drake ft Rihanna,” Yellow diamonds” de Wiz Khalifa, et“Otis” de Jay-Z ft Otis Redding</a:t>
                      </a:r>
                      <a:endParaRPr sz="1200">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5700"/>
                      </a:srgbClr>
                    </a:solidFill>
                  </a:tcPr>
                </a:tc>
                <a:tc>
                  <a:txBody>
                    <a:bodyPr/>
                    <a:lstStyle/>
                    <a:p>
                      <a:pPr indent="0" lvl="0" marL="0" rtl="0" algn="l">
                        <a:spcBef>
                          <a:spcPts val="0"/>
                        </a:spcBef>
                        <a:spcAft>
                          <a:spcPts val="0"/>
                        </a:spcAft>
                        <a:buNone/>
                      </a:pPr>
                      <a:r>
                        <a:t/>
                      </a:r>
                      <a:endParaRPr b="1">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5700"/>
                      </a:srgbClr>
                    </a:solidFill>
                  </a:tcPr>
                </a:tc>
              </a:tr>
              <a:tr h="307050">
                <a:tc>
                  <a:txBody>
                    <a:bodyPr/>
                    <a:lstStyle/>
                    <a:p>
                      <a:pPr indent="0" lvl="0" marL="0" rtl="0" algn="l">
                        <a:spcBef>
                          <a:spcPts val="0"/>
                        </a:spcBef>
                        <a:spcAft>
                          <a:spcPts val="0"/>
                        </a:spcAft>
                        <a:buNone/>
                      </a:pPr>
                      <a:r>
                        <a:rPr b="1" lang="fr">
                          <a:solidFill>
                            <a:srgbClr val="003081"/>
                          </a:solidFill>
                          <a:latin typeface="Palanquin"/>
                          <a:ea typeface="Palanquin"/>
                          <a:cs typeface="Palanquin"/>
                          <a:sym typeface="Palanquin"/>
                        </a:rPr>
                        <a:t>Intro</a:t>
                      </a:r>
                      <a:endParaRPr b="1">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5700"/>
                      </a:srgbClr>
                    </a:solidFill>
                  </a:tcPr>
                </a:tc>
                <a:tc>
                  <a:txBody>
                    <a:bodyPr/>
                    <a:lstStyle/>
                    <a:p>
                      <a:pPr indent="0" lvl="0" marL="0" rtl="0" algn="l">
                        <a:spcBef>
                          <a:spcPts val="0"/>
                        </a:spcBef>
                        <a:spcAft>
                          <a:spcPts val="0"/>
                        </a:spcAft>
                        <a:buNone/>
                      </a:pPr>
                      <a:r>
                        <a:rPr lang="fr" sz="1200">
                          <a:solidFill>
                            <a:srgbClr val="003081"/>
                          </a:solidFill>
                          <a:latin typeface="Palanquin"/>
                          <a:ea typeface="Palanquin"/>
                          <a:cs typeface="Palanquin"/>
                          <a:sym typeface="Palanquin"/>
                        </a:rPr>
                        <a:t>L’animateur accueille les participants et leur demande s’ils savent ce qu’est un algorithme. </a:t>
                      </a:r>
                      <a:r>
                        <a:rPr i="1" lang="fr" sz="1200">
                          <a:solidFill>
                            <a:srgbClr val="003081"/>
                          </a:solidFill>
                          <a:latin typeface="Palanquin"/>
                          <a:ea typeface="Palanquin"/>
                          <a:cs typeface="Palanquin"/>
                          <a:sym typeface="Palanquin"/>
                        </a:rPr>
                        <a:t>“Un algorithme, c’est une suite de calculs effectués par un ordinateur pour parvenir à un résultat souhaité.”</a:t>
                      </a:r>
                      <a:r>
                        <a:rPr lang="fr" sz="1200">
                          <a:solidFill>
                            <a:srgbClr val="003081"/>
                          </a:solidFill>
                          <a:latin typeface="Palanquin"/>
                          <a:ea typeface="Palanquin"/>
                          <a:cs typeface="Palanquin"/>
                          <a:sym typeface="Palanquin"/>
                        </a:rPr>
                        <a:t> </a:t>
                      </a:r>
                      <a:endParaRPr sz="1200">
                        <a:solidFill>
                          <a:srgbClr val="003081"/>
                        </a:solidFill>
                        <a:latin typeface="Palanquin"/>
                        <a:ea typeface="Palanquin"/>
                        <a:cs typeface="Palanquin"/>
                        <a:sym typeface="Palanquin"/>
                      </a:endParaRPr>
                    </a:p>
                    <a:p>
                      <a:pPr indent="0" lvl="0" marL="0" rtl="0" algn="l">
                        <a:spcBef>
                          <a:spcPts val="0"/>
                        </a:spcBef>
                        <a:spcAft>
                          <a:spcPts val="0"/>
                        </a:spcAft>
                        <a:buNone/>
                      </a:pPr>
                      <a:r>
                        <a:t/>
                      </a:r>
                      <a:endParaRPr sz="1200">
                        <a:solidFill>
                          <a:srgbClr val="003081"/>
                        </a:solidFill>
                        <a:latin typeface="Palanquin"/>
                        <a:ea typeface="Palanquin"/>
                        <a:cs typeface="Palanquin"/>
                        <a:sym typeface="Palanquin"/>
                      </a:endParaRPr>
                    </a:p>
                    <a:p>
                      <a:pPr indent="0" lvl="0" marL="0" rtl="0" algn="l">
                        <a:spcBef>
                          <a:spcPts val="0"/>
                        </a:spcBef>
                        <a:spcAft>
                          <a:spcPts val="0"/>
                        </a:spcAft>
                        <a:buNone/>
                      </a:pPr>
                      <a:r>
                        <a:rPr lang="fr" sz="1200">
                          <a:solidFill>
                            <a:srgbClr val="003081"/>
                          </a:solidFill>
                          <a:latin typeface="Palanquin"/>
                          <a:ea typeface="Palanquin"/>
                          <a:cs typeface="Palanquin"/>
                          <a:sym typeface="Palanquin"/>
                        </a:rPr>
                        <a:t>L’animateur explique qu’un service comme YouTube a recours aux algorithmes pour suggérer du contenu aux utilisateurs. L’animateur explique que le but du jeu est de déterminer quelle pourrait être la suggestion musicale de Youtube, si le groupe venait de regarder 3 clips à la suite. </a:t>
                      </a:r>
                      <a:endParaRPr sz="1200">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5700"/>
                      </a:srgbClr>
                    </a:solidFill>
                  </a:tcPr>
                </a:tc>
                <a:tc>
                  <a:txBody>
                    <a:bodyPr/>
                    <a:lstStyle/>
                    <a:p>
                      <a:pPr indent="0" lvl="0" marL="0" rtl="0" algn="l">
                        <a:spcBef>
                          <a:spcPts val="0"/>
                        </a:spcBef>
                        <a:spcAft>
                          <a:spcPts val="0"/>
                        </a:spcAft>
                        <a:buNone/>
                      </a:pPr>
                      <a:r>
                        <a:t/>
                      </a:r>
                      <a:endParaRPr b="1">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5700"/>
                      </a:srgbClr>
                    </a:solidFill>
                  </a:tcPr>
                </a:tc>
              </a:tr>
              <a:tr h="307050">
                <a:tc>
                  <a:txBody>
                    <a:bodyPr/>
                    <a:lstStyle/>
                    <a:p>
                      <a:pPr indent="0" lvl="0" marL="0" rtl="0" algn="l">
                        <a:spcBef>
                          <a:spcPts val="0"/>
                        </a:spcBef>
                        <a:spcAft>
                          <a:spcPts val="0"/>
                        </a:spcAft>
                        <a:buNone/>
                      </a:pPr>
                      <a:r>
                        <a:rPr b="1" lang="fr">
                          <a:solidFill>
                            <a:srgbClr val="003081"/>
                          </a:solidFill>
                          <a:latin typeface="Palanquin"/>
                          <a:ea typeface="Palanquin"/>
                          <a:cs typeface="Palanquin"/>
                          <a:sym typeface="Palanquin"/>
                        </a:rPr>
                        <a:t>Tour 1</a:t>
                      </a:r>
                      <a:endParaRPr b="1">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5700"/>
                      </a:srgbClr>
                    </a:solidFill>
                  </a:tcPr>
                </a:tc>
                <a:tc>
                  <a:txBody>
                    <a:bodyPr/>
                    <a:lstStyle/>
                    <a:p>
                      <a:pPr indent="0" lvl="0" marL="0" rtl="0" algn="l">
                        <a:spcBef>
                          <a:spcPts val="0"/>
                        </a:spcBef>
                        <a:spcAft>
                          <a:spcPts val="0"/>
                        </a:spcAft>
                        <a:buNone/>
                      </a:pPr>
                      <a:r>
                        <a:rPr lang="fr" sz="1200">
                          <a:solidFill>
                            <a:srgbClr val="003081"/>
                          </a:solidFill>
                          <a:latin typeface="Palanquin"/>
                          <a:ea typeface="Palanquin"/>
                          <a:cs typeface="Palanquin"/>
                          <a:sym typeface="Palanquin"/>
                        </a:rPr>
                        <a:t>Il pose les 3 “cartes mystères”, face verso (le recto doit rester secret). “Ce sont les 3 morceaux que vous venez d’écouter”. Il montre l’ensemble des autres cartes : </a:t>
                      </a:r>
                      <a:r>
                        <a:rPr i="1" lang="fr" sz="1200">
                          <a:solidFill>
                            <a:srgbClr val="003081"/>
                          </a:solidFill>
                          <a:latin typeface="Palanquin"/>
                          <a:ea typeface="Palanquin"/>
                          <a:cs typeface="Palanquin"/>
                          <a:sym typeface="Palanquin"/>
                        </a:rPr>
                        <a:t>“Disons que ceci représente l’ensemble des morceaux disponibles sur Youtube. Vous êtes l’algorithme de recommandation de Youtube, comment allez-vous trouver le clip d’après ?” </a:t>
                      </a:r>
                      <a:endParaRPr i="1" sz="1200">
                        <a:solidFill>
                          <a:srgbClr val="003081"/>
                        </a:solidFill>
                        <a:latin typeface="Palanquin"/>
                        <a:ea typeface="Palanquin"/>
                        <a:cs typeface="Palanquin"/>
                        <a:sym typeface="Palanquin"/>
                      </a:endParaRPr>
                    </a:p>
                    <a:p>
                      <a:pPr indent="0" lvl="0" marL="0" rtl="0" algn="l">
                        <a:spcBef>
                          <a:spcPts val="0"/>
                        </a:spcBef>
                        <a:spcAft>
                          <a:spcPts val="0"/>
                        </a:spcAft>
                        <a:buNone/>
                      </a:pPr>
                      <a:r>
                        <a:rPr lang="fr" sz="1200">
                          <a:solidFill>
                            <a:srgbClr val="003081"/>
                          </a:solidFill>
                          <a:latin typeface="Palanquin"/>
                          <a:ea typeface="Palanquin"/>
                          <a:cs typeface="Palanquin"/>
                          <a:sym typeface="Palanquin"/>
                        </a:rPr>
                        <a:t>Il fait lire à voix haute les tags principaux, le nom des artistes, le nombre de vues, et les recherches associées (historique de navigation). Il s’agira ici de comprendre le mécanisme de l’algorithme en s’appuyant sur 3 variables - les tags, l’historique de navigation et le nombre de vues.</a:t>
                      </a:r>
                      <a:endParaRPr sz="1200">
                        <a:solidFill>
                          <a:srgbClr val="003081"/>
                        </a:solidFill>
                        <a:latin typeface="Palanquin"/>
                        <a:ea typeface="Palanquin"/>
                        <a:cs typeface="Palanquin"/>
                        <a:sym typeface="Palanquin"/>
                      </a:endParaRPr>
                    </a:p>
                    <a:p>
                      <a:pPr indent="0" lvl="0" marL="0" rtl="0" algn="l">
                        <a:spcBef>
                          <a:spcPts val="0"/>
                        </a:spcBef>
                        <a:spcAft>
                          <a:spcPts val="0"/>
                        </a:spcAft>
                        <a:buNone/>
                      </a:pPr>
                      <a:r>
                        <a:t/>
                      </a:r>
                      <a:endParaRPr sz="1200">
                        <a:solidFill>
                          <a:srgbClr val="003081"/>
                        </a:solidFill>
                        <a:latin typeface="Palanquin"/>
                        <a:ea typeface="Palanquin"/>
                        <a:cs typeface="Palanquin"/>
                        <a:sym typeface="Palanquin"/>
                      </a:endParaRPr>
                    </a:p>
                    <a:p>
                      <a:pPr indent="0" lvl="0" marL="0" rtl="0" algn="l">
                        <a:spcBef>
                          <a:spcPts val="0"/>
                        </a:spcBef>
                        <a:spcAft>
                          <a:spcPts val="0"/>
                        </a:spcAft>
                        <a:buNone/>
                      </a:pPr>
                      <a:r>
                        <a:rPr b="1" lang="fr" sz="1200">
                          <a:solidFill>
                            <a:srgbClr val="003081"/>
                          </a:solidFill>
                          <a:latin typeface="Palanquin"/>
                          <a:ea typeface="Palanquin"/>
                          <a:cs typeface="Palanquin"/>
                          <a:sym typeface="Palanquin"/>
                        </a:rPr>
                        <a:t>&gt; TRI PAR TAGS</a:t>
                      </a:r>
                      <a:r>
                        <a:rPr lang="fr" sz="1200">
                          <a:solidFill>
                            <a:srgbClr val="003081"/>
                          </a:solidFill>
                          <a:latin typeface="Palanquin"/>
                          <a:ea typeface="Palanquin"/>
                          <a:cs typeface="Palanquin"/>
                          <a:sym typeface="Palanquin"/>
                        </a:rPr>
                        <a:t> Il énonce les 3 premières actions : </a:t>
                      </a:r>
                      <a:endParaRPr sz="1200">
                        <a:solidFill>
                          <a:srgbClr val="003081"/>
                        </a:solidFill>
                        <a:latin typeface="Palanquin"/>
                        <a:ea typeface="Palanquin"/>
                        <a:cs typeface="Palanquin"/>
                        <a:sym typeface="Palanquin"/>
                      </a:endParaRPr>
                    </a:p>
                    <a:p>
                      <a:pPr indent="0" lvl="0" marL="0" rtl="0" algn="l">
                        <a:spcBef>
                          <a:spcPts val="0"/>
                        </a:spcBef>
                        <a:spcAft>
                          <a:spcPts val="0"/>
                        </a:spcAft>
                        <a:buNone/>
                      </a:pPr>
                      <a:r>
                        <a:rPr lang="fr" sz="1200">
                          <a:solidFill>
                            <a:srgbClr val="003081"/>
                          </a:solidFill>
                          <a:latin typeface="Palanquin"/>
                          <a:ea typeface="Palanquin"/>
                          <a:cs typeface="Palanquin"/>
                          <a:sym typeface="Palanquin"/>
                        </a:rPr>
                        <a:t>1- Lister sur la fiche les tags des 3 “cartes mystères” </a:t>
                      </a:r>
                      <a:endParaRPr sz="1200">
                        <a:solidFill>
                          <a:srgbClr val="003081"/>
                        </a:solidFill>
                        <a:latin typeface="Palanquin"/>
                        <a:ea typeface="Palanquin"/>
                        <a:cs typeface="Palanquin"/>
                        <a:sym typeface="Palanquin"/>
                      </a:endParaRPr>
                    </a:p>
                    <a:p>
                      <a:pPr indent="0" lvl="0" marL="0" rtl="0" algn="l">
                        <a:spcBef>
                          <a:spcPts val="0"/>
                        </a:spcBef>
                        <a:spcAft>
                          <a:spcPts val="0"/>
                        </a:spcAft>
                        <a:buNone/>
                      </a:pPr>
                      <a:r>
                        <a:rPr lang="fr" sz="1200">
                          <a:solidFill>
                            <a:srgbClr val="003081"/>
                          </a:solidFill>
                          <a:latin typeface="Palanquin"/>
                          <a:ea typeface="Palanquin"/>
                          <a:cs typeface="Palanquin"/>
                          <a:sym typeface="Palanquin"/>
                        </a:rPr>
                        <a:t>2- Sélectionner parmi les autres, les cartes qui ont 2, 3 ou 4 tags en communs avec cette liste. </a:t>
                      </a:r>
                      <a:endParaRPr sz="1200">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5700"/>
                      </a:srgbClr>
                    </a:solidFill>
                  </a:tcPr>
                </a:tc>
                <a:tc>
                  <a:txBody>
                    <a:bodyPr/>
                    <a:lstStyle/>
                    <a:p>
                      <a:pPr indent="0" lvl="0" marL="0" rtl="0" algn="l">
                        <a:spcBef>
                          <a:spcPts val="0"/>
                        </a:spcBef>
                        <a:spcAft>
                          <a:spcPts val="0"/>
                        </a:spcAft>
                        <a:buNone/>
                      </a:pPr>
                      <a:r>
                        <a:t/>
                      </a:r>
                      <a:endParaRPr b="1">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5700"/>
                      </a:srgbClr>
                    </a:solidFill>
                  </a:tcPr>
                </a:tc>
              </a:tr>
            </a:tbl>
          </a:graphicData>
        </a:graphic>
      </p:graphicFrame>
      <p:sp>
        <p:nvSpPr>
          <p:cNvPr id="56" name="Google Shape;56;p13"/>
          <p:cNvSpPr/>
          <p:nvPr/>
        </p:nvSpPr>
        <p:spPr>
          <a:xfrm>
            <a:off x="463625" y="1849700"/>
            <a:ext cx="944400" cy="944400"/>
          </a:xfrm>
          <a:prstGeom prst="ellipse">
            <a:avLst/>
          </a:prstGeom>
          <a:solidFill>
            <a:srgbClr val="00308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57" name="Google Shape;57;p13"/>
          <p:cNvSpPr txBox="1"/>
          <p:nvPr/>
        </p:nvSpPr>
        <p:spPr>
          <a:xfrm>
            <a:off x="1463050" y="1961000"/>
            <a:ext cx="1224600" cy="721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fr" sz="1200">
                <a:solidFill>
                  <a:srgbClr val="003081"/>
                </a:solidFill>
                <a:latin typeface="Palanquin"/>
                <a:ea typeface="Palanquin"/>
                <a:cs typeface="Palanquin"/>
                <a:sym typeface="Palanquin"/>
              </a:rPr>
              <a:t>Un exemplaire du jeu par ¾ participant</a:t>
            </a:r>
            <a:endParaRPr sz="1800">
              <a:solidFill>
                <a:srgbClr val="595959"/>
              </a:solidFill>
            </a:endParaRPr>
          </a:p>
        </p:txBody>
      </p:sp>
      <p:pic>
        <p:nvPicPr>
          <p:cNvPr id="58" name="Google Shape;58;p13"/>
          <p:cNvPicPr preferRelativeResize="0"/>
          <p:nvPr/>
        </p:nvPicPr>
        <p:blipFill>
          <a:blip r:embed="rId3">
            <a:alphaModFix/>
          </a:blip>
          <a:stretch>
            <a:fillRect/>
          </a:stretch>
        </p:blipFill>
        <p:spPr>
          <a:xfrm rot="-376003">
            <a:off x="443513" y="1975069"/>
            <a:ext cx="984624" cy="693655"/>
          </a:xfrm>
          <a:prstGeom prst="rect">
            <a:avLst/>
          </a:prstGeom>
          <a:noFill/>
          <a:ln>
            <a:noFill/>
          </a:ln>
        </p:spPr>
      </p:pic>
      <p:sp>
        <p:nvSpPr>
          <p:cNvPr id="59" name="Google Shape;59;p13"/>
          <p:cNvSpPr/>
          <p:nvPr/>
        </p:nvSpPr>
        <p:spPr>
          <a:xfrm>
            <a:off x="2897800" y="1849700"/>
            <a:ext cx="944400" cy="944400"/>
          </a:xfrm>
          <a:prstGeom prst="ellipse">
            <a:avLst/>
          </a:prstGeom>
          <a:solidFill>
            <a:srgbClr val="00308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pic>
        <p:nvPicPr>
          <p:cNvPr id="60" name="Google Shape;60;p13"/>
          <p:cNvPicPr preferRelativeResize="0"/>
          <p:nvPr/>
        </p:nvPicPr>
        <p:blipFill>
          <a:blip r:embed="rId4">
            <a:alphaModFix/>
          </a:blip>
          <a:stretch>
            <a:fillRect/>
          </a:stretch>
        </p:blipFill>
        <p:spPr>
          <a:xfrm rot="-440035">
            <a:off x="2842779" y="1983374"/>
            <a:ext cx="1054452" cy="592924"/>
          </a:xfrm>
          <a:prstGeom prst="rect">
            <a:avLst/>
          </a:prstGeom>
          <a:noFill/>
          <a:ln>
            <a:noFill/>
          </a:ln>
        </p:spPr>
      </p:pic>
      <p:sp>
        <p:nvSpPr>
          <p:cNvPr id="61" name="Google Shape;61;p13"/>
          <p:cNvSpPr txBox="1"/>
          <p:nvPr/>
        </p:nvSpPr>
        <p:spPr>
          <a:xfrm>
            <a:off x="3891225" y="1961000"/>
            <a:ext cx="1445700" cy="721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fr" sz="1200">
                <a:solidFill>
                  <a:srgbClr val="003081"/>
                </a:solidFill>
                <a:latin typeface="Palanquin"/>
                <a:ea typeface="Palanquin"/>
                <a:cs typeface="Palanquin"/>
                <a:sym typeface="Palanquin"/>
              </a:rPr>
              <a:t>Un exemplaire des trois fiches support par </a:t>
            </a:r>
            <a:r>
              <a:rPr lang="fr" sz="1200">
                <a:solidFill>
                  <a:srgbClr val="003081"/>
                </a:solidFill>
                <a:latin typeface="Palanquin"/>
                <a:ea typeface="Palanquin"/>
                <a:cs typeface="Palanquin"/>
                <a:sym typeface="Palanquin"/>
              </a:rPr>
              <a:t>¾</a:t>
            </a:r>
            <a:r>
              <a:rPr lang="fr" sz="1200">
                <a:solidFill>
                  <a:srgbClr val="003081"/>
                </a:solidFill>
                <a:latin typeface="Palanquin"/>
                <a:ea typeface="Palanquin"/>
                <a:cs typeface="Palanquin"/>
                <a:sym typeface="Palanquin"/>
              </a:rPr>
              <a:t> participant</a:t>
            </a:r>
            <a:endParaRPr sz="1800">
              <a:solidFill>
                <a:srgbClr val="595959"/>
              </a:solidFill>
            </a:endParaRPr>
          </a:p>
        </p:txBody>
      </p:sp>
      <p:pic>
        <p:nvPicPr>
          <p:cNvPr id="62" name="Google Shape;62;p13"/>
          <p:cNvPicPr preferRelativeResize="0"/>
          <p:nvPr/>
        </p:nvPicPr>
        <p:blipFill>
          <a:blip r:embed="rId5">
            <a:alphaModFix/>
          </a:blip>
          <a:stretch>
            <a:fillRect/>
          </a:stretch>
        </p:blipFill>
        <p:spPr>
          <a:xfrm>
            <a:off x="6502925" y="9632450"/>
            <a:ext cx="812600" cy="454100"/>
          </a:xfrm>
          <a:prstGeom prst="rect">
            <a:avLst/>
          </a:prstGeom>
          <a:noFill/>
          <a:ln>
            <a:noFill/>
          </a:ln>
        </p:spPr>
      </p:pic>
      <p:pic>
        <p:nvPicPr>
          <p:cNvPr id="63" name="Google Shape;63;p13"/>
          <p:cNvPicPr preferRelativeResize="0"/>
          <p:nvPr/>
        </p:nvPicPr>
        <p:blipFill>
          <a:blip r:embed="rId3">
            <a:alphaModFix/>
          </a:blip>
          <a:stretch>
            <a:fillRect/>
          </a:stretch>
        </p:blipFill>
        <p:spPr>
          <a:xfrm rot="-375974">
            <a:off x="6549326" y="7674695"/>
            <a:ext cx="719800" cy="507064"/>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 name="Shape 67"/>
        <p:cNvGrpSpPr/>
        <p:nvPr/>
      </p:nvGrpSpPr>
      <p:grpSpPr>
        <a:xfrm>
          <a:off x="0" y="0"/>
          <a:ext cx="0" cy="0"/>
          <a:chOff x="0" y="0"/>
          <a:chExt cx="0" cy="0"/>
        </a:xfrm>
      </p:grpSpPr>
      <p:graphicFrame>
        <p:nvGraphicFramePr>
          <p:cNvPr id="68" name="Google Shape;68;p14"/>
          <p:cNvGraphicFramePr/>
          <p:nvPr/>
        </p:nvGraphicFramePr>
        <p:xfrm>
          <a:off x="267925" y="282200"/>
          <a:ext cx="3000000" cy="3000000"/>
        </p:xfrm>
        <a:graphic>
          <a:graphicData uri="http://schemas.openxmlformats.org/drawingml/2006/table">
            <a:tbl>
              <a:tblPr>
                <a:noFill/>
                <a:tableStyleId>{6069C364-99CC-49FF-8916-55A952CC8F4C}</a:tableStyleId>
              </a:tblPr>
              <a:tblGrid>
                <a:gridCol w="877275"/>
                <a:gridCol w="5329275"/>
                <a:gridCol w="874125"/>
              </a:tblGrid>
              <a:tr h="112625">
                <a:tc>
                  <a:txBody>
                    <a:bodyPr/>
                    <a:lstStyle/>
                    <a:p>
                      <a:pPr indent="0" lvl="0" marL="0" rtl="0" algn="l">
                        <a:spcBef>
                          <a:spcPts val="0"/>
                        </a:spcBef>
                        <a:spcAft>
                          <a:spcPts val="0"/>
                        </a:spcAft>
                        <a:buNone/>
                      </a:pPr>
                      <a:r>
                        <a:rPr b="1" lang="fr">
                          <a:solidFill>
                            <a:srgbClr val="003081"/>
                          </a:solidFill>
                          <a:latin typeface="Palanquin"/>
                          <a:ea typeface="Palanquin"/>
                          <a:cs typeface="Palanquin"/>
                          <a:sym typeface="Palanquin"/>
                        </a:rPr>
                        <a:t>Étape </a:t>
                      </a:r>
                      <a:endParaRPr>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22150"/>
                      </a:srgbClr>
                    </a:solidFill>
                  </a:tcPr>
                </a:tc>
                <a:tc>
                  <a:txBody>
                    <a:bodyPr/>
                    <a:lstStyle/>
                    <a:p>
                      <a:pPr indent="0" lvl="0" marL="0" rtl="0" algn="l">
                        <a:spcBef>
                          <a:spcPts val="0"/>
                        </a:spcBef>
                        <a:spcAft>
                          <a:spcPts val="0"/>
                        </a:spcAft>
                        <a:buNone/>
                      </a:pPr>
                      <a:r>
                        <a:rPr b="1" lang="fr">
                          <a:solidFill>
                            <a:srgbClr val="003081"/>
                          </a:solidFill>
                          <a:latin typeface="Palanquin"/>
                          <a:ea typeface="Palanquin"/>
                          <a:cs typeface="Palanquin"/>
                          <a:sym typeface="Palanquin"/>
                        </a:rPr>
                        <a:t>Déroulé</a:t>
                      </a:r>
                      <a:endParaRPr b="1">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22150"/>
                      </a:srgbClr>
                    </a:solidFill>
                  </a:tcPr>
                </a:tc>
                <a:tc>
                  <a:txBody>
                    <a:bodyPr/>
                    <a:lstStyle/>
                    <a:p>
                      <a:pPr indent="0" lvl="0" marL="0" rtl="0" algn="l">
                        <a:spcBef>
                          <a:spcPts val="0"/>
                        </a:spcBef>
                        <a:spcAft>
                          <a:spcPts val="0"/>
                        </a:spcAft>
                        <a:buNone/>
                      </a:pPr>
                      <a:r>
                        <a:rPr b="1" lang="fr">
                          <a:solidFill>
                            <a:srgbClr val="003081"/>
                          </a:solidFill>
                          <a:latin typeface="Palanquin"/>
                          <a:ea typeface="Palanquin"/>
                          <a:cs typeface="Palanquin"/>
                          <a:sym typeface="Palanquin"/>
                        </a:rPr>
                        <a:t>Support</a:t>
                      </a:r>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22150"/>
                      </a:srgbClr>
                    </a:solidFill>
                  </a:tcPr>
                </a:tc>
              </a:tr>
              <a:tr h="307050">
                <a:tc>
                  <a:txBody>
                    <a:bodyPr/>
                    <a:lstStyle/>
                    <a:p>
                      <a:pPr indent="0" lvl="0" marL="0" rtl="0" algn="l">
                        <a:spcBef>
                          <a:spcPts val="0"/>
                        </a:spcBef>
                        <a:spcAft>
                          <a:spcPts val="0"/>
                        </a:spcAft>
                        <a:buNone/>
                      </a:pPr>
                      <a:r>
                        <a:rPr b="1" lang="fr">
                          <a:solidFill>
                            <a:srgbClr val="003081"/>
                          </a:solidFill>
                          <a:latin typeface="Palanquin"/>
                          <a:ea typeface="Palanquin"/>
                          <a:cs typeface="Palanquin"/>
                          <a:sym typeface="Palanquin"/>
                        </a:rPr>
                        <a:t>Tour 1</a:t>
                      </a:r>
                      <a:endParaRPr b="1">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5700"/>
                      </a:srgbClr>
                    </a:solidFill>
                  </a:tcPr>
                </a:tc>
                <a:tc>
                  <a:txBody>
                    <a:bodyPr/>
                    <a:lstStyle/>
                    <a:p>
                      <a:pPr indent="0" lvl="0" marL="0" rtl="0" algn="l">
                        <a:spcBef>
                          <a:spcPts val="0"/>
                        </a:spcBef>
                        <a:spcAft>
                          <a:spcPts val="0"/>
                        </a:spcAft>
                        <a:buNone/>
                      </a:pPr>
                      <a:r>
                        <a:rPr lang="fr" sz="1200">
                          <a:solidFill>
                            <a:srgbClr val="003081"/>
                          </a:solidFill>
                          <a:latin typeface="Palanquin"/>
                          <a:ea typeface="Palanquin"/>
                          <a:cs typeface="Palanquin"/>
                          <a:sym typeface="Palanquin"/>
                        </a:rPr>
                        <a:t>3- Les trier en 3 piles (selon nombre de tags communs). À la fin, demander quelle pile il faut conserver pour le plus de pertinence (réponse : celle avec 3, voire 4 tags en commun).</a:t>
                      </a:r>
                      <a:endParaRPr sz="1200">
                        <a:solidFill>
                          <a:srgbClr val="003081"/>
                        </a:solidFill>
                        <a:latin typeface="Palanquin"/>
                        <a:ea typeface="Palanquin"/>
                        <a:cs typeface="Palanquin"/>
                        <a:sym typeface="Palanquin"/>
                      </a:endParaRPr>
                    </a:p>
                    <a:p>
                      <a:pPr indent="0" lvl="0" marL="0" rtl="0" algn="l">
                        <a:spcBef>
                          <a:spcPts val="0"/>
                        </a:spcBef>
                        <a:spcAft>
                          <a:spcPts val="0"/>
                        </a:spcAft>
                        <a:buNone/>
                      </a:pPr>
                      <a:r>
                        <a:t/>
                      </a:r>
                      <a:endParaRPr sz="1200">
                        <a:solidFill>
                          <a:srgbClr val="003081"/>
                        </a:solidFill>
                        <a:latin typeface="Palanquin"/>
                        <a:ea typeface="Palanquin"/>
                        <a:cs typeface="Palanquin"/>
                        <a:sym typeface="Palanquin"/>
                      </a:endParaRPr>
                    </a:p>
                    <a:p>
                      <a:pPr indent="0" lvl="0" marL="0" rtl="0" algn="l">
                        <a:spcBef>
                          <a:spcPts val="0"/>
                        </a:spcBef>
                        <a:spcAft>
                          <a:spcPts val="0"/>
                        </a:spcAft>
                        <a:buNone/>
                      </a:pPr>
                      <a:r>
                        <a:rPr b="1" lang="fr" sz="1200">
                          <a:solidFill>
                            <a:srgbClr val="003081"/>
                          </a:solidFill>
                          <a:latin typeface="Palanquin"/>
                          <a:ea typeface="Palanquin"/>
                          <a:cs typeface="Palanquin"/>
                          <a:sym typeface="Palanquin"/>
                        </a:rPr>
                        <a:t>&gt; TRI PAR HISTORIQUE</a:t>
                      </a:r>
                      <a:r>
                        <a:rPr lang="fr" sz="1200">
                          <a:solidFill>
                            <a:srgbClr val="003081"/>
                          </a:solidFill>
                          <a:latin typeface="Palanquin"/>
                          <a:ea typeface="Palanquin"/>
                          <a:cs typeface="Palanquin"/>
                          <a:sym typeface="Palanquin"/>
                        </a:rPr>
                        <a:t> </a:t>
                      </a:r>
                      <a:br>
                        <a:rPr lang="fr" sz="1200">
                          <a:solidFill>
                            <a:srgbClr val="003081"/>
                          </a:solidFill>
                          <a:latin typeface="Palanquin"/>
                          <a:ea typeface="Palanquin"/>
                          <a:cs typeface="Palanquin"/>
                          <a:sym typeface="Palanquin"/>
                        </a:rPr>
                      </a:br>
                      <a:r>
                        <a:rPr lang="fr" sz="1200">
                          <a:solidFill>
                            <a:srgbClr val="003081"/>
                          </a:solidFill>
                          <a:latin typeface="Palanquin"/>
                          <a:ea typeface="Palanquin"/>
                          <a:cs typeface="Palanquin"/>
                          <a:sym typeface="Palanquin"/>
                        </a:rPr>
                        <a:t>On conserve la pile avec 3 ou 4 occurrences de tags. L’animateur demande de lister les historiques des cartes mystères sur la fiche “Tri par historique”. Il faut ensuite noter les cartes sélectionnées en fonction de l'occurrence des historiques : une occurrence = un point pour la carte. Il faut conserver les 2/3 des meilleures cartes.</a:t>
                      </a:r>
                      <a:endParaRPr sz="1200">
                        <a:solidFill>
                          <a:srgbClr val="003081"/>
                        </a:solidFill>
                        <a:latin typeface="Palanquin"/>
                        <a:ea typeface="Palanquin"/>
                        <a:cs typeface="Palanquin"/>
                        <a:sym typeface="Palanquin"/>
                      </a:endParaRPr>
                    </a:p>
                    <a:p>
                      <a:pPr indent="0" lvl="0" marL="0" rtl="0" algn="l">
                        <a:spcBef>
                          <a:spcPts val="0"/>
                        </a:spcBef>
                        <a:spcAft>
                          <a:spcPts val="0"/>
                        </a:spcAft>
                        <a:buNone/>
                      </a:pPr>
                      <a:r>
                        <a:t/>
                      </a:r>
                      <a:endParaRPr sz="1200">
                        <a:solidFill>
                          <a:srgbClr val="003081"/>
                        </a:solidFill>
                        <a:latin typeface="Palanquin"/>
                        <a:ea typeface="Palanquin"/>
                        <a:cs typeface="Palanquin"/>
                        <a:sym typeface="Palanquin"/>
                      </a:endParaRPr>
                    </a:p>
                    <a:p>
                      <a:pPr indent="0" lvl="0" marL="0" rtl="0" algn="l">
                        <a:spcBef>
                          <a:spcPts val="0"/>
                        </a:spcBef>
                        <a:spcAft>
                          <a:spcPts val="0"/>
                        </a:spcAft>
                        <a:buNone/>
                      </a:pPr>
                      <a:r>
                        <a:rPr b="1" lang="fr" sz="1200">
                          <a:solidFill>
                            <a:srgbClr val="003081"/>
                          </a:solidFill>
                          <a:latin typeface="Palanquin"/>
                          <a:ea typeface="Palanquin"/>
                          <a:cs typeface="Palanquin"/>
                          <a:sym typeface="Palanquin"/>
                        </a:rPr>
                        <a:t>&gt; TRI PAR NOMBRE DE VUES </a:t>
                      </a:r>
                      <a:endParaRPr b="1" sz="1200">
                        <a:solidFill>
                          <a:srgbClr val="003081"/>
                        </a:solidFill>
                        <a:latin typeface="Palanquin"/>
                        <a:ea typeface="Palanquin"/>
                        <a:cs typeface="Palanquin"/>
                        <a:sym typeface="Palanquin"/>
                      </a:endParaRPr>
                    </a:p>
                    <a:p>
                      <a:pPr indent="0" lvl="0" marL="0" rtl="0" algn="l">
                        <a:spcBef>
                          <a:spcPts val="0"/>
                        </a:spcBef>
                        <a:spcAft>
                          <a:spcPts val="0"/>
                        </a:spcAft>
                        <a:buNone/>
                      </a:pPr>
                      <a:r>
                        <a:rPr lang="fr" sz="1200">
                          <a:solidFill>
                            <a:srgbClr val="003081"/>
                          </a:solidFill>
                          <a:latin typeface="Palanquin"/>
                          <a:ea typeface="Palanquin"/>
                          <a:cs typeface="Palanquin"/>
                          <a:sym typeface="Palanquin"/>
                        </a:rPr>
                        <a:t>Enfin, sur ces 2/3 de dernières cartes, on retiendra celle qui a le plus de vues. Une fois que le groupe a effectué sa sélection, il présente à l’animateur sa proposition (choix unique). L’animateur arrête le chronomètre et retourne les 3 “cartes mystère” ainsi que la carte sélectionnée…</a:t>
                      </a:r>
                      <a:endParaRPr sz="1200">
                        <a:solidFill>
                          <a:srgbClr val="003081"/>
                        </a:solidFill>
                        <a:latin typeface="Palanquin"/>
                        <a:ea typeface="Palanquin"/>
                        <a:cs typeface="Palanquin"/>
                        <a:sym typeface="Palanquin"/>
                      </a:endParaRPr>
                    </a:p>
                    <a:p>
                      <a:pPr indent="0" lvl="0" marL="0" rtl="0" algn="l">
                        <a:spcBef>
                          <a:spcPts val="0"/>
                        </a:spcBef>
                        <a:spcAft>
                          <a:spcPts val="0"/>
                        </a:spcAft>
                        <a:buNone/>
                      </a:pPr>
                      <a:r>
                        <a:t/>
                      </a:r>
                      <a:endParaRPr sz="1200">
                        <a:solidFill>
                          <a:srgbClr val="003081"/>
                        </a:solidFill>
                        <a:latin typeface="Palanquin"/>
                        <a:ea typeface="Palanquin"/>
                        <a:cs typeface="Palanquin"/>
                        <a:sym typeface="Palanquin"/>
                      </a:endParaRPr>
                    </a:p>
                    <a:p>
                      <a:pPr indent="0" lvl="0" marL="0" rtl="0" algn="l">
                        <a:spcBef>
                          <a:spcPts val="0"/>
                        </a:spcBef>
                        <a:spcAft>
                          <a:spcPts val="0"/>
                        </a:spcAft>
                        <a:buNone/>
                      </a:pPr>
                      <a:r>
                        <a:rPr b="1" lang="fr" sz="1200">
                          <a:solidFill>
                            <a:srgbClr val="003081"/>
                          </a:solidFill>
                          <a:latin typeface="Palanquin"/>
                          <a:ea typeface="Palanquin"/>
                          <a:cs typeface="Palanquin"/>
                          <a:sym typeface="Palanquin"/>
                        </a:rPr>
                        <a:t>CONCLUSION DU PREMIER TOUR </a:t>
                      </a:r>
                      <a:br>
                        <a:rPr b="1" lang="fr" sz="1200">
                          <a:solidFill>
                            <a:srgbClr val="003081"/>
                          </a:solidFill>
                          <a:latin typeface="Palanquin"/>
                          <a:ea typeface="Palanquin"/>
                          <a:cs typeface="Palanquin"/>
                          <a:sym typeface="Palanquin"/>
                        </a:rPr>
                      </a:br>
                      <a:r>
                        <a:rPr lang="fr" sz="1200">
                          <a:solidFill>
                            <a:srgbClr val="003081"/>
                          </a:solidFill>
                          <a:latin typeface="Palanquin"/>
                          <a:ea typeface="Palanquin"/>
                          <a:cs typeface="Palanquin"/>
                          <a:sym typeface="Palanquin"/>
                        </a:rPr>
                        <a:t>En conclusion de ce premier tour, l’animateur rappelle qu’ici nous n’avons utilisé que 3 variables au lieu de la centaine gérée par Youtube. Et que cela a pris plusieurs minutes pour trier les données, là où Youtube ne mettrait que quelques millisecondes. Les sociétés numériques sont donc des sociétés où la Data est reine car nous avons désormais la puissance de calcul et les automatisations.</a:t>
                      </a:r>
                      <a:endParaRPr sz="1200">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5700"/>
                      </a:srgbClr>
                    </a:solidFill>
                  </a:tcPr>
                </a:tc>
                <a:tc>
                  <a:txBody>
                    <a:bodyPr/>
                    <a:lstStyle/>
                    <a:p>
                      <a:pPr indent="0" lvl="0" marL="0" rtl="0" algn="l">
                        <a:spcBef>
                          <a:spcPts val="0"/>
                        </a:spcBef>
                        <a:spcAft>
                          <a:spcPts val="0"/>
                        </a:spcAft>
                        <a:buNone/>
                      </a:pPr>
                      <a:r>
                        <a:t/>
                      </a:r>
                      <a:endParaRPr b="1">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5700"/>
                      </a:srgbClr>
                    </a:solidFill>
                  </a:tcPr>
                </a:tc>
              </a:tr>
              <a:tr h="307050">
                <a:tc>
                  <a:txBody>
                    <a:bodyPr/>
                    <a:lstStyle/>
                    <a:p>
                      <a:pPr indent="0" lvl="0" marL="0" rtl="0" algn="l">
                        <a:spcBef>
                          <a:spcPts val="0"/>
                        </a:spcBef>
                        <a:spcAft>
                          <a:spcPts val="0"/>
                        </a:spcAft>
                        <a:buNone/>
                      </a:pPr>
                      <a:r>
                        <a:rPr b="1" lang="fr">
                          <a:solidFill>
                            <a:srgbClr val="003081"/>
                          </a:solidFill>
                          <a:latin typeface="Palanquin"/>
                          <a:ea typeface="Palanquin"/>
                          <a:cs typeface="Palanquin"/>
                          <a:sym typeface="Palanquin"/>
                        </a:rPr>
                        <a:t>Tour 2</a:t>
                      </a:r>
                      <a:endParaRPr b="1">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5700"/>
                      </a:srgbClr>
                    </a:solidFill>
                  </a:tcPr>
                </a:tc>
                <a:tc>
                  <a:txBody>
                    <a:bodyPr/>
                    <a:lstStyle/>
                    <a:p>
                      <a:pPr indent="0" lvl="0" marL="0" rtl="0" algn="l">
                        <a:spcBef>
                          <a:spcPts val="0"/>
                        </a:spcBef>
                        <a:spcAft>
                          <a:spcPts val="0"/>
                        </a:spcAft>
                        <a:buNone/>
                      </a:pPr>
                      <a:r>
                        <a:rPr lang="fr" sz="1200">
                          <a:solidFill>
                            <a:srgbClr val="003081"/>
                          </a:solidFill>
                          <a:latin typeface="Palanquin"/>
                          <a:ea typeface="Palanquin"/>
                          <a:cs typeface="Palanquin"/>
                          <a:sym typeface="Palanquin"/>
                        </a:rPr>
                        <a:t>Chaque groupe remet les 3 cartes mystères dans son jeu et mélange les cartes. Cette fois-ci, ce sont les jeunes qui tirent les 3 cartes mystères. Elles auront certainement peu de choses en commun. On peut imaginer que l’ordinateur a servi à passer la musique dans une soirée et que 3 personnes différentes ont choisi les 3 derniers morceaux. On rejoue le même jeu ensuite. La première équipe à parvenir à trouver la carte la plus pertinente a gagné. Il est possible que plusieurs cartes soient pertinentes. Dans ce cas, l’important est plus la logique mise en place par les élèves que le résultat déterminé. </a:t>
                      </a:r>
                      <a:endParaRPr sz="1200">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5700"/>
                      </a:srgbClr>
                    </a:solidFill>
                  </a:tcPr>
                </a:tc>
                <a:tc>
                  <a:txBody>
                    <a:bodyPr/>
                    <a:lstStyle/>
                    <a:p>
                      <a:pPr indent="0" lvl="0" marL="0" rtl="0" algn="l">
                        <a:spcBef>
                          <a:spcPts val="0"/>
                        </a:spcBef>
                        <a:spcAft>
                          <a:spcPts val="0"/>
                        </a:spcAft>
                        <a:buNone/>
                      </a:pPr>
                      <a:r>
                        <a:t/>
                      </a:r>
                      <a:endParaRPr b="1">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5700"/>
                      </a:srgbClr>
                    </a:solidFill>
                  </a:tcPr>
                </a:tc>
              </a:tr>
              <a:tr h="307050">
                <a:tc>
                  <a:txBody>
                    <a:bodyPr/>
                    <a:lstStyle/>
                    <a:p>
                      <a:pPr indent="0" lvl="0" marL="0" rtl="0" algn="l">
                        <a:spcBef>
                          <a:spcPts val="0"/>
                        </a:spcBef>
                        <a:spcAft>
                          <a:spcPts val="0"/>
                        </a:spcAft>
                        <a:buNone/>
                      </a:pPr>
                      <a:r>
                        <a:rPr b="1" lang="fr">
                          <a:solidFill>
                            <a:srgbClr val="003081"/>
                          </a:solidFill>
                          <a:latin typeface="Palanquin"/>
                          <a:ea typeface="Palanquin"/>
                          <a:cs typeface="Palanquin"/>
                          <a:sym typeface="Palanquin"/>
                        </a:rPr>
                        <a:t>Débrief</a:t>
                      </a:r>
                      <a:endParaRPr b="1">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5700"/>
                      </a:srgbClr>
                    </a:solidFill>
                  </a:tcPr>
                </a:tc>
                <a:tc>
                  <a:txBody>
                    <a:bodyPr/>
                    <a:lstStyle/>
                    <a:p>
                      <a:pPr indent="0" lvl="0" marL="0" rtl="0" algn="l">
                        <a:spcBef>
                          <a:spcPts val="0"/>
                        </a:spcBef>
                        <a:spcAft>
                          <a:spcPts val="0"/>
                        </a:spcAft>
                        <a:buNone/>
                      </a:pPr>
                      <a:r>
                        <a:rPr b="1" lang="fr" sz="1200">
                          <a:solidFill>
                            <a:srgbClr val="003081"/>
                          </a:solidFill>
                          <a:latin typeface="Palanquin"/>
                          <a:ea typeface="Palanquin"/>
                          <a:cs typeface="Palanquin"/>
                          <a:sym typeface="Palanquin"/>
                        </a:rPr>
                        <a:t>Comment fonctionne un système de recommandation ? </a:t>
                      </a:r>
                      <a:endParaRPr b="1" sz="1200">
                        <a:solidFill>
                          <a:srgbClr val="003081"/>
                        </a:solidFill>
                        <a:latin typeface="Palanquin"/>
                        <a:ea typeface="Palanquin"/>
                        <a:cs typeface="Palanquin"/>
                        <a:sym typeface="Palanquin"/>
                      </a:endParaRPr>
                    </a:p>
                    <a:p>
                      <a:pPr indent="0" lvl="0" marL="0" rtl="0" algn="l">
                        <a:spcBef>
                          <a:spcPts val="0"/>
                        </a:spcBef>
                        <a:spcAft>
                          <a:spcPts val="0"/>
                        </a:spcAft>
                        <a:buNone/>
                      </a:pPr>
                      <a:r>
                        <a:rPr lang="fr" sz="1200">
                          <a:solidFill>
                            <a:srgbClr val="003081"/>
                          </a:solidFill>
                          <a:latin typeface="Palanquin"/>
                          <a:ea typeface="Palanquin"/>
                          <a:cs typeface="Palanquin"/>
                          <a:sym typeface="Palanquin"/>
                        </a:rPr>
                        <a:t>Un système de recommandation est en résumé un système de filtrage des données visant à présenter les éléments d'information qui sont susceptibles d'intéresser l'utilisateur. Dit autrement, un système de recommandation cherche à prédire la préférence qu'un utilisateur attribuerait à un contenu (livre, musique, film…) ou à un élément social (personne, groupe, communauté) qu'il n'avait pas encore considéré. </a:t>
                      </a:r>
                      <a:endParaRPr sz="1200">
                        <a:solidFill>
                          <a:srgbClr val="003081"/>
                        </a:solidFill>
                        <a:latin typeface="Palanquin"/>
                        <a:ea typeface="Palanquin"/>
                        <a:cs typeface="Palanquin"/>
                        <a:sym typeface="Palanquin"/>
                      </a:endParaRPr>
                    </a:p>
                    <a:p>
                      <a:pPr indent="0" lvl="0" marL="0" rtl="0" algn="l">
                        <a:spcBef>
                          <a:spcPts val="0"/>
                        </a:spcBef>
                        <a:spcAft>
                          <a:spcPts val="0"/>
                        </a:spcAft>
                        <a:buNone/>
                      </a:pPr>
                      <a:r>
                        <a:t/>
                      </a:r>
                      <a:endParaRPr sz="1200">
                        <a:solidFill>
                          <a:srgbClr val="003081"/>
                        </a:solidFill>
                        <a:latin typeface="Palanquin"/>
                        <a:ea typeface="Palanquin"/>
                        <a:cs typeface="Palanquin"/>
                        <a:sym typeface="Palanquin"/>
                      </a:endParaRPr>
                    </a:p>
                    <a:p>
                      <a:pPr indent="0" lvl="0" marL="0" rtl="0" algn="l">
                        <a:spcBef>
                          <a:spcPts val="0"/>
                        </a:spcBef>
                        <a:spcAft>
                          <a:spcPts val="0"/>
                        </a:spcAft>
                        <a:buNone/>
                      </a:pPr>
                      <a:r>
                        <a:rPr lang="fr" sz="1200">
                          <a:solidFill>
                            <a:srgbClr val="003081"/>
                          </a:solidFill>
                          <a:latin typeface="Palanquin"/>
                          <a:ea typeface="Palanquin"/>
                          <a:cs typeface="Palanquin"/>
                          <a:sym typeface="Palanquin"/>
                        </a:rPr>
                        <a:t>Un système de recommandation requiert généralement 3 étapes: </a:t>
                      </a:r>
                      <a:endParaRPr sz="1200">
                        <a:solidFill>
                          <a:srgbClr val="003081"/>
                        </a:solidFill>
                        <a:latin typeface="Palanquin"/>
                        <a:ea typeface="Palanquin"/>
                        <a:cs typeface="Palanquin"/>
                        <a:sym typeface="Palanquin"/>
                      </a:endParaRPr>
                    </a:p>
                    <a:p>
                      <a:pPr indent="-304800" lvl="0" marL="457200" rtl="0" algn="l">
                        <a:spcBef>
                          <a:spcPts val="0"/>
                        </a:spcBef>
                        <a:spcAft>
                          <a:spcPts val="0"/>
                        </a:spcAft>
                        <a:buClr>
                          <a:srgbClr val="003081"/>
                        </a:buClr>
                        <a:buSzPts val="1200"/>
                        <a:buFont typeface="Palanquin"/>
                        <a:buAutoNum type="arabicPeriod"/>
                      </a:pPr>
                      <a:r>
                        <a:rPr lang="fr" sz="1200">
                          <a:solidFill>
                            <a:srgbClr val="003081"/>
                          </a:solidFill>
                          <a:latin typeface="Palanquin"/>
                          <a:ea typeface="Palanquin"/>
                          <a:cs typeface="Palanquin"/>
                          <a:sym typeface="Palanquin"/>
                        </a:rPr>
                        <a:t>Recueillir de l'information sur l'utilisateur. </a:t>
                      </a:r>
                      <a:endParaRPr sz="1200">
                        <a:solidFill>
                          <a:srgbClr val="003081"/>
                        </a:solidFill>
                        <a:latin typeface="Palanquin"/>
                        <a:ea typeface="Palanquin"/>
                        <a:cs typeface="Palanquin"/>
                        <a:sym typeface="Palanquin"/>
                      </a:endParaRPr>
                    </a:p>
                    <a:p>
                      <a:pPr indent="-304800" lvl="0" marL="457200" rtl="0" algn="l">
                        <a:spcBef>
                          <a:spcPts val="0"/>
                        </a:spcBef>
                        <a:spcAft>
                          <a:spcPts val="0"/>
                        </a:spcAft>
                        <a:buClr>
                          <a:srgbClr val="003081"/>
                        </a:buClr>
                        <a:buSzPts val="1200"/>
                        <a:buFont typeface="Palanquin"/>
                        <a:buAutoNum type="arabicPeriod"/>
                      </a:pPr>
                      <a:r>
                        <a:rPr lang="fr" sz="1200">
                          <a:solidFill>
                            <a:srgbClr val="003081"/>
                          </a:solidFill>
                          <a:latin typeface="Palanquin"/>
                          <a:ea typeface="Palanquin"/>
                          <a:cs typeface="Palanquin"/>
                          <a:sym typeface="Palanquin"/>
                        </a:rPr>
                        <a:t>Bâtir une matrice : l'identité numérique de l'utilisateur </a:t>
                      </a:r>
                      <a:endParaRPr sz="1200">
                        <a:solidFill>
                          <a:srgbClr val="003081"/>
                        </a:solidFill>
                        <a:latin typeface="Palanquin"/>
                        <a:ea typeface="Palanquin"/>
                        <a:cs typeface="Palanquin"/>
                        <a:sym typeface="Palanquin"/>
                      </a:endParaRPr>
                    </a:p>
                    <a:p>
                      <a:pPr indent="-304800" lvl="0" marL="457200" rtl="0" algn="l">
                        <a:spcBef>
                          <a:spcPts val="0"/>
                        </a:spcBef>
                        <a:spcAft>
                          <a:spcPts val="0"/>
                        </a:spcAft>
                        <a:buClr>
                          <a:srgbClr val="003081"/>
                        </a:buClr>
                        <a:buSzPts val="1200"/>
                        <a:buFont typeface="Palanquin"/>
                        <a:buAutoNum type="arabicPeriod"/>
                      </a:pPr>
                      <a:r>
                        <a:rPr lang="fr" sz="1200">
                          <a:solidFill>
                            <a:srgbClr val="003081"/>
                          </a:solidFill>
                          <a:latin typeface="Palanquin"/>
                          <a:ea typeface="Palanquin"/>
                          <a:cs typeface="Palanquin"/>
                          <a:sym typeface="Palanquin"/>
                        </a:rPr>
                        <a:t>Extraire à partir de cette matrice une liste de recommandations. </a:t>
                      </a:r>
                      <a:endParaRPr sz="1200">
                        <a:solidFill>
                          <a:srgbClr val="003081"/>
                        </a:solidFill>
                        <a:latin typeface="Palanquin"/>
                        <a:ea typeface="Palanquin"/>
                        <a:cs typeface="Palanquin"/>
                        <a:sym typeface="Palanquin"/>
                      </a:endParaRPr>
                    </a:p>
                    <a:p>
                      <a:pPr indent="0" lvl="0" marL="0" rtl="0" algn="l">
                        <a:spcBef>
                          <a:spcPts val="0"/>
                        </a:spcBef>
                        <a:spcAft>
                          <a:spcPts val="0"/>
                        </a:spcAft>
                        <a:buNone/>
                      </a:pPr>
                      <a:r>
                        <a:t/>
                      </a:r>
                      <a:endParaRPr sz="1200">
                        <a:solidFill>
                          <a:srgbClr val="003081"/>
                        </a:solidFill>
                        <a:latin typeface="Palanquin"/>
                        <a:ea typeface="Palanquin"/>
                        <a:cs typeface="Palanquin"/>
                        <a:sym typeface="Palanquin"/>
                      </a:endParaRPr>
                    </a:p>
                    <a:p>
                      <a:pPr indent="0" lvl="0" marL="0" rtl="0" algn="l">
                        <a:spcBef>
                          <a:spcPts val="0"/>
                        </a:spcBef>
                        <a:spcAft>
                          <a:spcPts val="0"/>
                        </a:spcAft>
                        <a:buNone/>
                      </a:pPr>
                      <a:r>
                        <a:rPr b="1" lang="fr" sz="1200">
                          <a:solidFill>
                            <a:srgbClr val="003081"/>
                          </a:solidFill>
                          <a:latin typeface="Palanquin"/>
                          <a:ea typeface="Palanquin"/>
                          <a:cs typeface="Palanquin"/>
                          <a:sym typeface="Palanquin"/>
                        </a:rPr>
                        <a:t>Pourquoi des recommandations personnalisées ? </a:t>
                      </a:r>
                      <a:endParaRPr b="1" sz="1200">
                        <a:solidFill>
                          <a:srgbClr val="003081"/>
                        </a:solidFill>
                        <a:latin typeface="Palanquin"/>
                        <a:ea typeface="Palanquin"/>
                        <a:cs typeface="Palanquin"/>
                        <a:sym typeface="Palanquin"/>
                      </a:endParaRPr>
                    </a:p>
                    <a:p>
                      <a:pPr indent="0" lvl="0" marL="0" rtl="0" algn="l">
                        <a:spcBef>
                          <a:spcPts val="0"/>
                        </a:spcBef>
                        <a:spcAft>
                          <a:spcPts val="0"/>
                        </a:spcAft>
                        <a:buNone/>
                      </a:pPr>
                      <a:r>
                        <a:rPr lang="fr" sz="1200">
                          <a:solidFill>
                            <a:srgbClr val="003081"/>
                          </a:solidFill>
                          <a:latin typeface="Palanquin"/>
                          <a:ea typeface="Palanquin"/>
                          <a:cs typeface="Palanquin"/>
                          <a:sym typeface="Palanquin"/>
                        </a:rPr>
                        <a:t>YouTube a donc tout intérêt à ce que ses utilisateurs passent le plus de temps possible à regarder des vidéos. Un système de recommandation personnalisée est donc un bon moyen pour inciter les usagers à rester sur la plateforme.</a:t>
                      </a:r>
                      <a:endParaRPr sz="1200">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5700"/>
                      </a:srgbClr>
                    </a:solidFill>
                  </a:tcPr>
                </a:tc>
                <a:tc>
                  <a:txBody>
                    <a:bodyPr/>
                    <a:lstStyle/>
                    <a:p>
                      <a:pPr indent="0" lvl="0" marL="0" rtl="0" algn="l">
                        <a:spcBef>
                          <a:spcPts val="0"/>
                        </a:spcBef>
                        <a:spcAft>
                          <a:spcPts val="0"/>
                        </a:spcAft>
                        <a:buNone/>
                      </a:pPr>
                      <a:r>
                        <a:t/>
                      </a:r>
                      <a:endParaRPr b="1">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5700"/>
                      </a:srgbClr>
                    </a:solidFill>
                  </a:tcPr>
                </a:tc>
              </a:tr>
            </a:tbl>
          </a:graphicData>
        </a:graphic>
      </p:graphicFrame>
      <p:pic>
        <p:nvPicPr>
          <p:cNvPr id="69" name="Google Shape;69;p14"/>
          <p:cNvPicPr preferRelativeResize="0"/>
          <p:nvPr/>
        </p:nvPicPr>
        <p:blipFill>
          <a:blip r:embed="rId3">
            <a:alphaModFix/>
          </a:blip>
          <a:stretch>
            <a:fillRect/>
          </a:stretch>
        </p:blipFill>
        <p:spPr>
          <a:xfrm>
            <a:off x="6521575" y="1553628"/>
            <a:ext cx="766875" cy="425701"/>
          </a:xfrm>
          <a:prstGeom prst="rect">
            <a:avLst/>
          </a:prstGeom>
          <a:noFill/>
          <a:ln>
            <a:noFill/>
          </a:ln>
        </p:spPr>
      </p:pic>
      <p:pic>
        <p:nvPicPr>
          <p:cNvPr id="70" name="Google Shape;70;p14"/>
          <p:cNvPicPr preferRelativeResize="0"/>
          <p:nvPr/>
        </p:nvPicPr>
        <p:blipFill>
          <a:blip r:embed="rId4">
            <a:alphaModFix/>
          </a:blip>
          <a:stretch>
            <a:fillRect/>
          </a:stretch>
        </p:blipFill>
        <p:spPr>
          <a:xfrm>
            <a:off x="6521575" y="2899325"/>
            <a:ext cx="766874" cy="431312"/>
          </a:xfrm>
          <a:prstGeom prst="rect">
            <a:avLst/>
          </a:prstGeom>
          <a:noFill/>
          <a:ln>
            <a:noFill/>
          </a:ln>
        </p:spPr>
      </p:pic>
      <p:pic>
        <p:nvPicPr>
          <p:cNvPr id="71" name="Google Shape;71;p14"/>
          <p:cNvPicPr preferRelativeResize="0"/>
          <p:nvPr/>
        </p:nvPicPr>
        <p:blipFill>
          <a:blip r:embed="rId5">
            <a:alphaModFix/>
          </a:blip>
          <a:stretch>
            <a:fillRect/>
          </a:stretch>
        </p:blipFill>
        <p:spPr>
          <a:xfrm rot="-375974">
            <a:off x="6545114" y="5779320"/>
            <a:ext cx="719800" cy="507064"/>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