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440000" cx="7560000"/>
  <p:notesSz cx="6858000" cy="9144000"/>
  <p:embeddedFontLst>
    <p:embeddedFont>
      <p:font typeface="Palanquin Light"/>
      <p:regular r:id="rId9"/>
      <p:bold r:id="rId10"/>
    </p:embeddedFont>
    <p:embeddedFont>
      <p:font typeface="Palanquin"/>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AC044C-6BC6-48FE-AEE9-CF45C7B85F0F}">
  <a:tblStyle styleId="{AAAC044C-6BC6-48FE-AEE9-CF45C7B85F0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regular.fntdata"/><Relationship Id="rId10" Type="http://schemas.openxmlformats.org/officeDocument/2006/relationships/font" Target="fonts/PalanquinLight-bold.fntdata"/><Relationship Id="rId12" Type="http://schemas.openxmlformats.org/officeDocument/2006/relationships/font" Target="fonts/Palanquin-bold.fntdata"/><Relationship Id="rId9" Type="http://schemas.openxmlformats.org/officeDocument/2006/relationships/font" Target="fonts/Palanquin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e6bb949412_0_7: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e6bb94941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2.png"/><Relationship Id="rId6" Type="http://schemas.openxmlformats.org/officeDocument/2006/relationships/image" Target="../media/image4.png"/><Relationship Id="rId7" Type="http://schemas.openxmlformats.org/officeDocument/2006/relationships/image" Target="../media/image3.png"/><Relationship Id="rId8"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{AAAC044C-6BC6-48FE-AEE9-CF45C7B85F0F}</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Réponse à tout</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Utiliser les bons mots clés sur un moteur de recherche pour réaliser une recherche d’information efficace</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“L’info”</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a:t>
                      </a:r>
                      <a:r>
                        <a:rPr b="1" lang="fr">
                          <a:solidFill>
                            <a:srgbClr val="003081"/>
                          </a:solidFill>
                          <a:latin typeface="Palanquin"/>
                          <a:ea typeface="Palanquin"/>
                          <a:cs typeface="Palanquin"/>
                          <a:sym typeface="Palanquin"/>
                        </a:rPr>
                        <a:t> : </a:t>
                      </a:r>
                      <a:r>
                        <a:rPr lang="fr">
                          <a:solidFill>
                            <a:srgbClr val="003081"/>
                          </a:solidFill>
                          <a:latin typeface="Palanquin"/>
                          <a:ea typeface="Palanquin"/>
                          <a:cs typeface="Palanquin"/>
                          <a:sym typeface="Palanquin"/>
                        </a:rPr>
                        <a:t>30 min</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238925"/>
          <a:ext cx="3000000" cy="3000000"/>
        </p:xfrm>
        <a:graphic>
          <a:graphicData uri="http://schemas.openxmlformats.org/drawingml/2006/table">
            <a:tbl>
              <a:tblPr>
                <a:noFill/>
                <a:tableStyleId>{AAAC044C-6BC6-48FE-AEE9-CF45C7B85F0F}</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Intro</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présente le jeu à l’aide des slides : </a:t>
                      </a:r>
                      <a:r>
                        <a:rPr i="1" lang="fr" sz="1200">
                          <a:solidFill>
                            <a:srgbClr val="003081"/>
                          </a:solidFill>
                          <a:latin typeface="Palanquin"/>
                          <a:ea typeface="Palanquin"/>
                          <a:cs typeface="Palanquin"/>
                          <a:sym typeface="Palanquin"/>
                        </a:rPr>
                        <a:t>“Bienvenue à Réponse à tout ! Un jeu de rapidité pour tester vos connaissances de recherches en ligne. Vous verrez une question s’afficher sur le grand écran et je vous la lirais. Au top départ, vous pouvez commencer votre recherche. À vous de faire la recherche internet la plus rapide et efficace pour trouver la réponse à la question.</a:t>
                      </a:r>
                      <a:br>
                        <a:rPr i="1" lang="fr" sz="1200">
                          <a:solidFill>
                            <a:srgbClr val="003081"/>
                          </a:solidFill>
                          <a:latin typeface="Palanquin"/>
                          <a:ea typeface="Palanquin"/>
                          <a:cs typeface="Palanquin"/>
                          <a:sym typeface="Palanquin"/>
                        </a:rPr>
                      </a:br>
                      <a:br>
                        <a:rPr i="1" lang="fr" sz="1200">
                          <a:solidFill>
                            <a:srgbClr val="003081"/>
                          </a:solidFill>
                          <a:latin typeface="Palanquin"/>
                          <a:ea typeface="Palanquin"/>
                          <a:cs typeface="Palanquin"/>
                          <a:sym typeface="Palanquin"/>
                        </a:rPr>
                      </a:br>
                      <a:r>
                        <a:rPr i="1" lang="fr" sz="1200">
                          <a:solidFill>
                            <a:srgbClr val="003081"/>
                          </a:solidFill>
                          <a:latin typeface="Palanquin"/>
                          <a:ea typeface="Palanquin"/>
                          <a:cs typeface="Palanquin"/>
                          <a:sym typeface="Palanquin"/>
                        </a:rPr>
                        <a:t>Vous l’aurez compris, quand vous pensez avoir la bonne réponse, vous levez la main ! Les autres participants sont obligés de lever les mains du clavier, pour montrer qu’ils ne continuent pas à faire des recherches. Le participant donne sa réponse. Si celle-ci est correcte, il a un point. Si la réponse est incorrecte, les autres participants peuvent tenter leur chance. La partie compte 10 questions, de niveaux différents. Est-ce que vous avez toutes et tous compris ? N’hésitez pas à me poser des questions avant le début de la partie. </a:t>
                      </a:r>
                      <a:r>
                        <a:rPr i="1" lang="fr" sz="1200">
                          <a:solidFill>
                            <a:srgbClr val="003081"/>
                          </a:solidFill>
                          <a:latin typeface="Palanquin"/>
                          <a:ea typeface="Palanquin"/>
                          <a:cs typeface="Palanquin"/>
                          <a:sym typeface="Palanquin"/>
                        </a:rPr>
                        <a:t>”</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répond à des questions si besoin. </a:t>
                      </a:r>
                      <a:endParaRPr sz="12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i="1"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Il présente ensuite quelques astuces :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Dosis"/>
                        <a:buChar char="-"/>
                      </a:pPr>
                      <a:r>
                        <a:rPr b="1" lang="fr" sz="1200">
                          <a:solidFill>
                            <a:srgbClr val="003081"/>
                          </a:solidFill>
                          <a:latin typeface="Palanquin"/>
                          <a:ea typeface="Palanquin"/>
                          <a:cs typeface="Palanquin"/>
                          <a:sym typeface="Palanquin"/>
                        </a:rPr>
                        <a:t>Choisissez le moins de mots clé possible :</a:t>
                      </a:r>
                      <a:r>
                        <a:rPr lang="fr" sz="1200">
                          <a:solidFill>
                            <a:srgbClr val="003081"/>
                          </a:solidFill>
                          <a:latin typeface="Palanquin"/>
                          <a:ea typeface="Palanquin"/>
                          <a:cs typeface="Palanquin"/>
                          <a:sym typeface="Palanquin"/>
                        </a:rPr>
                        <a:t> Un moteur de recherche va chercher les mots indépendamment les uns des autres. Il ne sert à rien d’écrire la question entière.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Dosis"/>
                        <a:buChar char="-"/>
                      </a:pPr>
                      <a:r>
                        <a:rPr b="1" lang="fr" sz="1200">
                          <a:solidFill>
                            <a:srgbClr val="003081"/>
                          </a:solidFill>
                          <a:latin typeface="Palanquin"/>
                          <a:ea typeface="Palanquin"/>
                          <a:cs typeface="Palanquin"/>
                          <a:sym typeface="Palanquin"/>
                        </a:rPr>
                        <a:t>Utilisez les aides Google : </a:t>
                      </a:r>
                      <a:r>
                        <a:rPr lang="fr" sz="1200">
                          <a:solidFill>
                            <a:srgbClr val="003081"/>
                          </a:solidFill>
                          <a:latin typeface="Palanquin"/>
                          <a:ea typeface="Palanquin"/>
                          <a:cs typeface="Palanquin"/>
                          <a:sym typeface="Palanquin"/>
                        </a:rPr>
                        <a:t>Vous n’êtes pas sûr de savoir exactement quels mots clés utiliser ? Google retient les recherches des autres internautes. En tapant juste quelques mots, vous allez voir apparaître plein de propositions ! Peut-être que l’une vous sera utile.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Dosis"/>
                        <a:buChar char="-"/>
                      </a:pPr>
                      <a:r>
                        <a:rPr b="1" lang="fr" sz="1200">
                          <a:solidFill>
                            <a:srgbClr val="003081"/>
                          </a:solidFill>
                          <a:latin typeface="Palanquin"/>
                          <a:ea typeface="Palanquin"/>
                          <a:cs typeface="Palanquin"/>
                          <a:sym typeface="Palanquin"/>
                        </a:rPr>
                        <a:t>Regardez la description du site qui vous intéresse : </a:t>
                      </a:r>
                      <a:r>
                        <a:rPr lang="fr" sz="1200">
                          <a:solidFill>
                            <a:srgbClr val="003081"/>
                          </a:solidFill>
                          <a:latin typeface="Palanquin"/>
                          <a:ea typeface="Palanquin"/>
                          <a:cs typeface="Palanquin"/>
                          <a:sym typeface="Palanquin"/>
                        </a:rPr>
                        <a:t>Les sites ont une petite description de quelques lignes. Ce petit paragraphe montre un extrait du site, ce qui permet de se faire une idée du contenu. Il arrive même que la réponse à la question soit directement dans la description du site !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Dosis"/>
                        <a:buChar char="-"/>
                      </a:pPr>
                      <a:r>
                        <a:rPr b="1" lang="fr" sz="1200">
                          <a:solidFill>
                            <a:srgbClr val="003081"/>
                          </a:solidFill>
                          <a:latin typeface="Palanquin"/>
                          <a:ea typeface="Palanquin"/>
                          <a:cs typeface="Palanquin"/>
                          <a:sym typeface="Palanquin"/>
                        </a:rPr>
                        <a:t>Appuyer sur les touches Ctrl + f </a:t>
                      </a:r>
                      <a:r>
                        <a:rPr lang="fr" sz="1200">
                          <a:solidFill>
                            <a:srgbClr val="003081"/>
                          </a:solidFill>
                          <a:latin typeface="Palanquin"/>
                          <a:ea typeface="Palanquin"/>
                          <a:cs typeface="Palanquin"/>
                          <a:sym typeface="Palanquin"/>
                        </a:rPr>
                        <a:t> en même temps te permet de trouver un mot dans un document ou une page web. Tu penses que la page que tu as ouverte a la réponse à ta question, mais elle est longue ? Appuie sur les touches “Contrôle” et “F” en même temps. Une barre de recherche va apparaître, et dans celle-ci, il te suffit de taper le ou les mots que tu cherches.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grpSp>
        <p:nvGrpSpPr>
          <p:cNvPr id="56" name="Google Shape;56;p13"/>
          <p:cNvGrpSpPr/>
          <p:nvPr/>
        </p:nvGrpSpPr>
        <p:grpSpPr>
          <a:xfrm>
            <a:off x="423400" y="1915025"/>
            <a:ext cx="721800" cy="721800"/>
            <a:chOff x="942450" y="1915025"/>
            <a:chExt cx="721800" cy="721800"/>
          </a:xfrm>
        </p:grpSpPr>
        <p:sp>
          <p:nvSpPr>
            <p:cNvPr id="57" name="Google Shape;57;p13"/>
            <p:cNvSpPr/>
            <p:nvPr/>
          </p:nvSpPr>
          <p:spPr>
            <a:xfrm>
              <a:off x="942450"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58" name="Google Shape;58;p13"/>
            <p:cNvPicPr preferRelativeResize="0"/>
            <p:nvPr/>
          </p:nvPicPr>
          <p:blipFill rotWithShape="1">
            <a:blip r:embed="rId3">
              <a:alphaModFix/>
            </a:blip>
            <a:srcRect b="17844" l="0" r="0" t="0"/>
            <a:stretch/>
          </p:blipFill>
          <p:spPr>
            <a:xfrm>
              <a:off x="1060213" y="2076165"/>
              <a:ext cx="486274" cy="399525"/>
            </a:xfrm>
            <a:prstGeom prst="rect">
              <a:avLst/>
            </a:prstGeom>
            <a:noFill/>
            <a:ln>
              <a:noFill/>
            </a:ln>
          </p:spPr>
        </p:pic>
      </p:grpSp>
      <p:sp>
        <p:nvSpPr>
          <p:cNvPr id="59" name="Google Shape;59;p13"/>
          <p:cNvSpPr/>
          <p:nvPr/>
        </p:nvSpPr>
        <p:spPr>
          <a:xfrm>
            <a:off x="5069650"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 name="Google Shape;60;p13"/>
          <p:cNvSpPr/>
          <p:nvPr/>
        </p:nvSpPr>
        <p:spPr>
          <a:xfrm>
            <a:off x="2898913"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 name="Google Shape;61;p13"/>
          <p:cNvSpPr txBox="1"/>
          <p:nvPr/>
        </p:nvSpPr>
        <p:spPr>
          <a:xfrm>
            <a:off x="1145200"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a:t>
            </a:r>
            <a:r>
              <a:rPr lang="fr" sz="1200">
                <a:solidFill>
                  <a:srgbClr val="003081"/>
                </a:solidFill>
                <a:latin typeface="Palanquin"/>
                <a:ea typeface="Palanquin"/>
                <a:cs typeface="Palanquin"/>
                <a:sym typeface="Palanquin"/>
              </a:rPr>
              <a:t>ordinateur</a:t>
            </a:r>
            <a:r>
              <a:rPr lang="fr" sz="1200">
                <a:solidFill>
                  <a:srgbClr val="003081"/>
                </a:solidFill>
                <a:latin typeface="Palanquin"/>
                <a:ea typeface="Palanquin"/>
                <a:cs typeface="Palanquin"/>
                <a:sym typeface="Palanquin"/>
              </a:rPr>
              <a:t> par participant</a:t>
            </a:r>
            <a:endParaRPr sz="1800">
              <a:solidFill>
                <a:schemeClr val="dk2"/>
              </a:solidFill>
            </a:endParaRPr>
          </a:p>
        </p:txBody>
      </p:sp>
      <p:sp>
        <p:nvSpPr>
          <p:cNvPr id="62" name="Google Shape;62;p13"/>
          <p:cNvSpPr txBox="1"/>
          <p:nvPr/>
        </p:nvSpPr>
        <p:spPr>
          <a:xfrm>
            <a:off x="3620713"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vidéo</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-projecteur</a:t>
            </a:r>
            <a:endParaRPr sz="1800">
              <a:solidFill>
                <a:schemeClr val="dk2"/>
              </a:solidFill>
            </a:endParaRPr>
          </a:p>
        </p:txBody>
      </p:sp>
      <p:sp>
        <p:nvSpPr>
          <p:cNvPr id="63" name="Google Shape;63;p13"/>
          <p:cNvSpPr txBox="1"/>
          <p:nvPr/>
        </p:nvSpPr>
        <p:spPr>
          <a:xfrm>
            <a:off x="5861863"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Le lien vers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une partie de jeu sur genially</a:t>
            </a:r>
            <a:endParaRPr sz="1800">
              <a:solidFill>
                <a:schemeClr val="dk2"/>
              </a:solidFill>
            </a:endParaRPr>
          </a:p>
        </p:txBody>
      </p:sp>
      <p:pic>
        <p:nvPicPr>
          <p:cNvPr id="64" name="Google Shape;64;p13"/>
          <p:cNvPicPr preferRelativeResize="0"/>
          <p:nvPr/>
        </p:nvPicPr>
        <p:blipFill rotWithShape="1">
          <a:blip r:embed="rId4">
            <a:alphaModFix/>
          </a:blip>
          <a:srcRect b="20616" l="0" r="0" t="0"/>
          <a:stretch/>
        </p:blipFill>
        <p:spPr>
          <a:xfrm>
            <a:off x="2972988" y="2048225"/>
            <a:ext cx="573675" cy="455411"/>
          </a:xfrm>
          <a:prstGeom prst="rect">
            <a:avLst/>
          </a:prstGeom>
          <a:noFill/>
          <a:ln>
            <a:noFill/>
          </a:ln>
        </p:spPr>
      </p:pic>
      <p:pic>
        <p:nvPicPr>
          <p:cNvPr id="65" name="Google Shape;65;p13"/>
          <p:cNvPicPr preferRelativeResize="0"/>
          <p:nvPr/>
        </p:nvPicPr>
        <p:blipFill>
          <a:blip r:embed="rId5">
            <a:alphaModFix/>
          </a:blip>
          <a:stretch>
            <a:fillRect/>
          </a:stretch>
        </p:blipFill>
        <p:spPr>
          <a:xfrm rot="-467681">
            <a:off x="5006254" y="2031956"/>
            <a:ext cx="827816" cy="466463"/>
          </a:xfrm>
          <a:prstGeom prst="rect">
            <a:avLst/>
          </a:prstGeom>
          <a:noFill/>
          <a:ln>
            <a:noFill/>
          </a:ln>
        </p:spPr>
      </p:pic>
      <p:pic>
        <p:nvPicPr>
          <p:cNvPr id="66" name="Google Shape;66;p13"/>
          <p:cNvPicPr preferRelativeResize="0"/>
          <p:nvPr/>
        </p:nvPicPr>
        <p:blipFill>
          <a:blip r:embed="rId6">
            <a:alphaModFix/>
          </a:blip>
          <a:stretch>
            <a:fillRect/>
          </a:stretch>
        </p:blipFill>
        <p:spPr>
          <a:xfrm>
            <a:off x="6553029" y="3770751"/>
            <a:ext cx="721802" cy="403896"/>
          </a:xfrm>
          <a:prstGeom prst="rect">
            <a:avLst/>
          </a:prstGeom>
          <a:noFill/>
          <a:ln>
            <a:noFill/>
          </a:ln>
        </p:spPr>
      </p:pic>
      <p:pic>
        <p:nvPicPr>
          <p:cNvPr id="67" name="Google Shape;67;p13"/>
          <p:cNvPicPr preferRelativeResize="0"/>
          <p:nvPr/>
        </p:nvPicPr>
        <p:blipFill>
          <a:blip r:embed="rId7">
            <a:alphaModFix/>
          </a:blip>
          <a:stretch>
            <a:fillRect/>
          </a:stretch>
        </p:blipFill>
        <p:spPr>
          <a:xfrm>
            <a:off x="6553025" y="4894901"/>
            <a:ext cx="721802" cy="403544"/>
          </a:xfrm>
          <a:prstGeom prst="rect">
            <a:avLst/>
          </a:prstGeom>
          <a:noFill/>
          <a:ln>
            <a:noFill/>
          </a:ln>
        </p:spPr>
      </p:pic>
      <p:pic>
        <p:nvPicPr>
          <p:cNvPr id="68" name="Google Shape;68;p13"/>
          <p:cNvPicPr preferRelativeResize="0"/>
          <p:nvPr/>
        </p:nvPicPr>
        <p:blipFill>
          <a:blip r:embed="rId8">
            <a:alphaModFix/>
          </a:blip>
          <a:stretch>
            <a:fillRect/>
          </a:stretch>
        </p:blipFill>
        <p:spPr>
          <a:xfrm>
            <a:off x="6553027" y="7037255"/>
            <a:ext cx="721802" cy="40248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4"/>
          <p:cNvGraphicFramePr/>
          <p:nvPr/>
        </p:nvGraphicFramePr>
        <p:xfrm>
          <a:off x="267925" y="231875"/>
          <a:ext cx="3000000" cy="3000000"/>
        </p:xfrm>
        <a:graphic>
          <a:graphicData uri="http://schemas.openxmlformats.org/drawingml/2006/table">
            <a:tbl>
              <a:tblPr>
                <a:noFill/>
                <a:tableStyleId>{AAAC044C-6BC6-48FE-AEE9-CF45C7B85F0F}</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Le jeu</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passe à la diapositive suivante et lis la première question à voix haute. Il lance le top départ et les participants peuvent commencer leur recherche. Lorsqu’un participant lève la main, l’animateur l’invite à partager sa réponse : </a:t>
                      </a:r>
                      <a:endParaRPr sz="1200">
                        <a:solidFill>
                          <a:srgbClr val="003081"/>
                        </a:solidFill>
                        <a:latin typeface="Palanquin"/>
                        <a:ea typeface="Palanquin"/>
                        <a:cs typeface="Palanquin"/>
                        <a:sym typeface="Palanquin"/>
                      </a:endParaRPr>
                    </a:p>
                    <a:p>
                      <a:pPr indent="0" lvl="0" marL="457200" rtl="0" algn="l">
                        <a:spcBef>
                          <a:spcPts val="0"/>
                        </a:spcBef>
                        <a:spcAft>
                          <a:spcPts val="0"/>
                        </a:spcAft>
                        <a:buNone/>
                      </a:pPr>
                      <a: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S’il s’agit de la bonne réponse, l’animateur donne un point à ce participant, et passe à la question suivante. </a:t>
                      </a:r>
                      <a:endParaRPr sz="1200">
                        <a:solidFill>
                          <a:srgbClr val="003081"/>
                        </a:solidFill>
                        <a:latin typeface="Palanquin"/>
                        <a:ea typeface="Palanquin"/>
                        <a:cs typeface="Palanquin"/>
                        <a:sym typeface="Palanquin"/>
                      </a:endParaRPr>
                    </a:p>
                    <a:p>
                      <a:pPr indent="0" lvl="0" marL="457200" rtl="0" algn="l">
                        <a:spcBef>
                          <a:spcPts val="0"/>
                        </a:spcBef>
                        <a:spcAft>
                          <a:spcPts val="0"/>
                        </a:spcAft>
                        <a:buNone/>
                      </a:pPr>
                      <a: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Si la réponse est fausse, il invite les autres participants à proposer une réponse ou continuer leurs recherches. Si aucun participant n’a trouvé la bonne réponse, l’animateur montre la réponse, et passe à la question suivante. Le point ne revient à personne.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Au bout des 10 questions, l’animateur annonce qui est le gagnant et félicite tous les participants.</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Le 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Clr>
                          <a:schemeClr val="dk1"/>
                        </a:buClr>
                        <a:buSzPts val="1100"/>
                        <a:buFont typeface="Arial"/>
                        <a:buNone/>
                      </a:pPr>
                      <a:r>
                        <a:rPr lang="fr" sz="1200">
                          <a:solidFill>
                            <a:srgbClr val="003081"/>
                          </a:solidFill>
                          <a:latin typeface="Palanquin"/>
                          <a:ea typeface="Palanquin"/>
                          <a:cs typeface="Palanquin"/>
                          <a:sym typeface="Palanquin"/>
                        </a:rPr>
                        <a:t>L’animateur passe au débrief. </a:t>
                      </a:r>
                      <a:endParaRPr sz="12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sz="1200">
                          <a:solidFill>
                            <a:srgbClr val="003081"/>
                          </a:solidFill>
                          <a:latin typeface="Palanquin"/>
                          <a:ea typeface="Palanquin"/>
                          <a:cs typeface="Palanquin"/>
                          <a:sym typeface="Palanquin"/>
                        </a:rPr>
                        <a:t>“Ce n’est pas toujours évident de faire une recherche efficace en ligne. Alors je vous demande, comment avez-vous procédé ? Avez-vous des conseils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Et l’animateur passe de participant en participant pour qu’ils puissent partager leurs astuces, la façon dont ils ont procédé. Il peut les encourager en leur demandant quelles difficultés ils ont rencontré, ce qui au contraire a été facile…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pic>
        <p:nvPicPr>
          <p:cNvPr id="74" name="Google Shape;74;p14"/>
          <p:cNvPicPr preferRelativeResize="0"/>
          <p:nvPr/>
        </p:nvPicPr>
        <p:blipFill>
          <a:blip r:embed="rId3">
            <a:alphaModFix/>
          </a:blip>
          <a:stretch>
            <a:fillRect/>
          </a:stretch>
        </p:blipFill>
        <p:spPr>
          <a:xfrm>
            <a:off x="6554450" y="733899"/>
            <a:ext cx="722028" cy="4075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