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Lst>
  <p:sldSz cy="10440000" cx="7560000"/>
  <p:notesSz cx="6858000" cy="9144000"/>
  <p:embeddedFontLst>
    <p:embeddedFont>
      <p:font typeface="Palanquin Light"/>
      <p:regular r:id="rId9"/>
      <p:bold r:id="rId10"/>
    </p:embeddedFont>
    <p:embeddedFont>
      <p:font typeface="Palanquin"/>
      <p:regular r:id="rId11"/>
      <p:bold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88">
          <p15:clr>
            <a:srgbClr val="747775"/>
          </p15:clr>
        </p15:guide>
        <p15:guide id="2" pos="238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C7A1CB1-8E19-4E71-B9D8-D1C525C68CB8}">
  <a:tblStyle styleId="{BC7A1CB1-8E19-4E71-B9D8-D1C525C68CB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8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11" Type="http://schemas.openxmlformats.org/officeDocument/2006/relationships/font" Target="fonts/Palanquin-regular.fntdata"/><Relationship Id="rId10" Type="http://schemas.openxmlformats.org/officeDocument/2006/relationships/font" Target="fonts/PalanquinLight-bold.fntdata"/><Relationship Id="rId12" Type="http://schemas.openxmlformats.org/officeDocument/2006/relationships/font" Target="fonts/Palanquin-bold.fntdata"/><Relationship Id="rId9" Type="http://schemas.openxmlformats.org/officeDocument/2006/relationships/font" Target="fonts/PalanquinLight-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12070ec8fd_0_19: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12070ec8fd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12" y="1511298"/>
            <a:ext cx="7044600" cy="41664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05" y="5752555"/>
            <a:ext cx="7044600" cy="16089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05" y="2245153"/>
            <a:ext cx="7044600" cy="3985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05" y="6398217"/>
            <a:ext cx="7044600" cy="2640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05" y="4365680"/>
            <a:ext cx="7044600" cy="17085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05" y="2339232"/>
            <a:ext cx="7044600" cy="69345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05"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5291"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05" y="1127727"/>
            <a:ext cx="2321700" cy="15339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05" y="2820535"/>
            <a:ext cx="2321700" cy="64533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325" y="913690"/>
            <a:ext cx="5264700" cy="83034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08" y="2503032"/>
            <a:ext cx="3344400" cy="30087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08" y="5689531"/>
            <a:ext cx="3344400" cy="250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3839" y="1469689"/>
            <a:ext cx="3172200" cy="75000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05" y="8586994"/>
            <a:ext cx="4959600" cy="1228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5.png"/><Relationship Id="rId7"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aphicFrame>
        <p:nvGraphicFramePr>
          <p:cNvPr id="54" name="Google Shape;54;p13"/>
          <p:cNvGraphicFramePr/>
          <p:nvPr/>
        </p:nvGraphicFramePr>
        <p:xfrm>
          <a:off x="267925" y="241450"/>
          <a:ext cx="3000000" cy="3000000"/>
        </p:xfrm>
        <a:graphic>
          <a:graphicData uri="http://schemas.openxmlformats.org/drawingml/2006/table">
            <a:tbl>
              <a:tblPr>
                <a:noFill/>
                <a:tableStyleId>{BC7A1CB1-8E19-4E71-B9D8-D1C525C68CB8}</a:tableStyleId>
              </a:tblPr>
              <a:tblGrid>
                <a:gridCol w="1140100"/>
                <a:gridCol w="3774150"/>
                <a:gridCol w="1292300"/>
                <a:gridCol w="874150"/>
              </a:tblGrid>
              <a:tr h="181925">
                <a:tc gridSpan="4">
                  <a:txBody>
                    <a:bodyPr/>
                    <a:lstStyle/>
                    <a:p>
                      <a:pPr indent="0" lvl="0" marL="0" rtl="0" algn="ctr">
                        <a:spcBef>
                          <a:spcPts val="0"/>
                        </a:spcBef>
                        <a:spcAft>
                          <a:spcPts val="0"/>
                        </a:spcAft>
                        <a:buNone/>
                      </a:pPr>
                      <a:r>
                        <a:rPr b="1" lang="fr" sz="3000">
                          <a:solidFill>
                            <a:srgbClr val="FFFFFF"/>
                          </a:solidFill>
                          <a:latin typeface="Palanquin"/>
                          <a:ea typeface="Palanquin"/>
                          <a:cs typeface="Palanquin"/>
                          <a:sym typeface="Palanquin"/>
                        </a:rPr>
                        <a:t>Dezoom</a:t>
                      </a:r>
                      <a:endParaRPr b="1" sz="3000">
                        <a:solidFill>
                          <a:srgbClr val="FFFFFF"/>
                        </a:solidFill>
                        <a:latin typeface="Palanquin"/>
                        <a:ea typeface="Palanquin"/>
                        <a:cs typeface="Palanquin"/>
                        <a:sym typeface="Palanquin"/>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solidFill>
                  </a:tcPr>
                </a:tc>
                <a:tc hMerge="1"/>
                <a:tc hMerge="1"/>
                <a:tc hMerge="1"/>
              </a:tr>
              <a:tr h="112625">
                <a:tc gridSpan="2">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Objectif : </a:t>
                      </a:r>
                      <a:r>
                        <a:rPr lang="fr">
                          <a:solidFill>
                            <a:srgbClr val="003081"/>
                          </a:solidFill>
                          <a:latin typeface="Palanquin"/>
                          <a:ea typeface="Palanquin"/>
                          <a:cs typeface="Palanquin"/>
                          <a:sym typeface="Palanquin"/>
                        </a:rPr>
                        <a:t>Comprendre la notion de cadrage d’une image</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hMerge="1"/>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Domaine : </a:t>
                      </a:r>
                      <a:r>
                        <a:rPr lang="fr">
                          <a:solidFill>
                            <a:srgbClr val="003081"/>
                          </a:solidFill>
                          <a:latin typeface="Palanquin"/>
                          <a:ea typeface="Palanquin"/>
                          <a:cs typeface="Palanquin"/>
                          <a:sym typeface="Palanquin"/>
                        </a:rPr>
                        <a:t>“L’info”</a:t>
                      </a:r>
                      <a:endParaRPr sz="1200">
                        <a:solidFill>
                          <a:srgbClr val="003081"/>
                        </a:solidFill>
                        <a:latin typeface="Palanquin Light"/>
                        <a:ea typeface="Palanquin Light"/>
                        <a:cs typeface="Palanquin Light"/>
                        <a:sym typeface="Palanquin Light"/>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Durée : </a:t>
                      </a:r>
                      <a:r>
                        <a:rPr lang="fr">
                          <a:solidFill>
                            <a:srgbClr val="003081"/>
                          </a:solidFill>
                          <a:latin typeface="Palanquin"/>
                          <a:ea typeface="Palanquin"/>
                          <a:cs typeface="Palanquin"/>
                          <a:sym typeface="Palanquin"/>
                        </a:rPr>
                        <a:t>30 min</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gridSpan="4">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Matériel nécessaire : </a:t>
                      </a:r>
                      <a:endParaRPr b="1">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hMerge="1"/>
                <a:tc hMerge="1"/>
                <a:tc hMerge="1"/>
              </a:tr>
            </a:tbl>
          </a:graphicData>
        </a:graphic>
      </p:graphicFrame>
      <p:graphicFrame>
        <p:nvGraphicFramePr>
          <p:cNvPr id="55" name="Google Shape;55;p13"/>
          <p:cNvGraphicFramePr/>
          <p:nvPr/>
        </p:nvGraphicFramePr>
        <p:xfrm>
          <a:off x="267925" y="3238925"/>
          <a:ext cx="3000000" cy="3000000"/>
        </p:xfrm>
        <a:graphic>
          <a:graphicData uri="http://schemas.openxmlformats.org/drawingml/2006/table">
            <a:tbl>
              <a:tblPr>
                <a:noFill/>
                <a:tableStyleId>{BC7A1CB1-8E19-4E71-B9D8-D1C525C68CB8}</a:tableStyleId>
              </a:tblPr>
              <a:tblGrid>
                <a:gridCol w="877275"/>
                <a:gridCol w="5329275"/>
                <a:gridCol w="874125"/>
              </a:tblGrid>
              <a:tr h="112625">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Déroulé</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Support</a:t>
                      </a:r>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Intro</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L’animateur invite les participants à une séance d’analyse photographique. Il explique que plusieurs photos ont été soigneusement sélectionnées pour donner à voir des situations problématiques, qu’il va falloir raconter progressivement. Ils vont donc analyser ensemble ces photos une par une</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pour tenter de comprendre ce qu’elles véhiculent comme message et si ce message est univoque. L’objectif est de permettre de prendre du recul face à la lecture immédiate de l’image. Comprendre la notion de cadrage, de choix et remettre en question la notion de “ preuve par l’image “. Chaque image est ainsi découpée en plusieurs plans.</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Zoom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L’animateur démarre l’analyse de chaque cliché par un plan choisi. Le reste de l’image n’étant pas visible. Il demande aux participant·es de décrire ce qu’ils voient et d’interpréter la scène (imaginer son contexte).</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Dezoom</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Puis il dézoome pour permettre à un cadre plus large d’apparaître. Ce cadre apporte de nouveaux éléments de contexte. Il demande alors aux participants d’identifier ce qui transforme l’image et d’en donner une nouvelle interprétation. Les photos ont été sélectionnées pour l’opportunité qu’elles</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offrent de produire des lectures totalement antagonistes et donc montrer l’importance de ce que l’on ne voit pas (la première lecture doit être très différente de ce que l’on comprend ensuite lorsqu’on voit la photo dans son intégralité).</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Débrief</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Le cheminement par étape permet ainsi au groupe d’appréhender plusieurs notions : l’œil du photographe, le cadrage et les contraintes techniques, puis comment ces images peuvent être manipulées sans même avoir recours à une quelconque technique de retouche. Ensuite elle pourront de plus être recadrées, retouchées, exploitées dans un contexte différent, ce qui multiplie les précautions à prendre dans leur analyse.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L’animateur peut montrer la vidéo de Creapills pour illustrer cela.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Quelques questions pour lancer des discussions : </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a:solidFill>
                            <a:srgbClr val="003081"/>
                          </a:solidFill>
                          <a:latin typeface="Palanquin"/>
                          <a:ea typeface="Palanquin"/>
                          <a:cs typeface="Palanquin"/>
                          <a:sym typeface="Palanquin"/>
                        </a:rPr>
                        <a:t>Quelle est la valeur des images en matière d’information ?</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a:solidFill>
                            <a:srgbClr val="003081"/>
                          </a:solidFill>
                          <a:latin typeface="Palanquin"/>
                          <a:ea typeface="Palanquin"/>
                          <a:cs typeface="Palanquin"/>
                          <a:sym typeface="Palanquin"/>
                        </a:rPr>
                        <a:t>Vous servez-vous des images pour communiquer ?</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bl>
          </a:graphicData>
        </a:graphic>
      </p:graphicFrame>
      <p:sp>
        <p:nvSpPr>
          <p:cNvPr id="56" name="Google Shape;56;p13"/>
          <p:cNvSpPr/>
          <p:nvPr/>
        </p:nvSpPr>
        <p:spPr>
          <a:xfrm>
            <a:off x="423400" y="1915025"/>
            <a:ext cx="721800" cy="721800"/>
          </a:xfrm>
          <a:prstGeom prst="ellipse">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 name="Google Shape;57;p13"/>
          <p:cNvSpPr/>
          <p:nvPr/>
        </p:nvSpPr>
        <p:spPr>
          <a:xfrm>
            <a:off x="2898913" y="1915025"/>
            <a:ext cx="721800" cy="721800"/>
          </a:xfrm>
          <a:prstGeom prst="ellipse">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8" name="Google Shape;58;p13"/>
          <p:cNvSpPr txBox="1"/>
          <p:nvPr/>
        </p:nvSpPr>
        <p:spPr>
          <a:xfrm>
            <a:off x="1145200" y="1915025"/>
            <a:ext cx="1695900" cy="72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Un ordinateur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et un vidéo-projecteur</a:t>
            </a:r>
            <a:endParaRPr sz="1800">
              <a:solidFill>
                <a:srgbClr val="595959"/>
              </a:solidFill>
            </a:endParaRPr>
          </a:p>
        </p:txBody>
      </p:sp>
      <p:pic>
        <p:nvPicPr>
          <p:cNvPr id="59" name="Google Shape;59;p13"/>
          <p:cNvPicPr preferRelativeResize="0"/>
          <p:nvPr/>
        </p:nvPicPr>
        <p:blipFill rotWithShape="1">
          <a:blip r:embed="rId3">
            <a:alphaModFix/>
          </a:blip>
          <a:srcRect b="20616" l="0" r="0" t="0"/>
          <a:stretch/>
        </p:blipFill>
        <p:spPr>
          <a:xfrm>
            <a:off x="497463" y="2048225"/>
            <a:ext cx="573674" cy="455411"/>
          </a:xfrm>
          <a:prstGeom prst="rect">
            <a:avLst/>
          </a:prstGeom>
          <a:noFill/>
          <a:ln>
            <a:noFill/>
          </a:ln>
        </p:spPr>
      </p:pic>
      <p:sp>
        <p:nvSpPr>
          <p:cNvPr id="60" name="Google Shape;60;p13"/>
          <p:cNvSpPr txBox="1"/>
          <p:nvPr/>
        </p:nvSpPr>
        <p:spPr>
          <a:xfrm>
            <a:off x="3620725" y="1915025"/>
            <a:ext cx="1695900" cy="72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Le support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d’animation</a:t>
            </a:r>
            <a:endParaRPr sz="1800">
              <a:solidFill>
                <a:srgbClr val="595959"/>
              </a:solidFill>
            </a:endParaRPr>
          </a:p>
        </p:txBody>
      </p:sp>
      <p:pic>
        <p:nvPicPr>
          <p:cNvPr id="61" name="Google Shape;61;p13"/>
          <p:cNvPicPr preferRelativeResize="0"/>
          <p:nvPr/>
        </p:nvPicPr>
        <p:blipFill>
          <a:blip r:embed="rId4">
            <a:alphaModFix/>
          </a:blip>
          <a:stretch>
            <a:fillRect/>
          </a:stretch>
        </p:blipFill>
        <p:spPr>
          <a:xfrm rot="-594077">
            <a:off x="2951699" y="2035612"/>
            <a:ext cx="644173" cy="480637"/>
          </a:xfrm>
          <a:prstGeom prst="rect">
            <a:avLst/>
          </a:prstGeom>
          <a:noFill/>
          <a:ln>
            <a:noFill/>
          </a:ln>
        </p:spPr>
      </p:pic>
      <p:pic>
        <p:nvPicPr>
          <p:cNvPr id="62" name="Google Shape;62;p13"/>
          <p:cNvPicPr preferRelativeResize="0"/>
          <p:nvPr/>
        </p:nvPicPr>
        <p:blipFill>
          <a:blip r:embed="rId5">
            <a:alphaModFix/>
          </a:blip>
          <a:stretch>
            <a:fillRect/>
          </a:stretch>
        </p:blipFill>
        <p:spPr>
          <a:xfrm>
            <a:off x="6552825" y="5584451"/>
            <a:ext cx="717226" cy="538467"/>
          </a:xfrm>
          <a:prstGeom prst="rect">
            <a:avLst/>
          </a:prstGeom>
          <a:noFill/>
          <a:ln>
            <a:noFill/>
          </a:ln>
        </p:spPr>
      </p:pic>
      <p:pic>
        <p:nvPicPr>
          <p:cNvPr id="63" name="Google Shape;63;p13"/>
          <p:cNvPicPr preferRelativeResize="0"/>
          <p:nvPr/>
        </p:nvPicPr>
        <p:blipFill>
          <a:blip r:embed="rId6">
            <a:alphaModFix/>
          </a:blip>
          <a:stretch>
            <a:fillRect/>
          </a:stretch>
        </p:blipFill>
        <p:spPr>
          <a:xfrm>
            <a:off x="6552825" y="6488924"/>
            <a:ext cx="721800" cy="539960"/>
          </a:xfrm>
          <a:prstGeom prst="rect">
            <a:avLst/>
          </a:prstGeom>
          <a:noFill/>
          <a:ln>
            <a:noFill/>
          </a:ln>
        </p:spPr>
      </p:pic>
      <p:sp>
        <p:nvSpPr>
          <p:cNvPr id="64" name="Google Shape;64;p13"/>
          <p:cNvSpPr/>
          <p:nvPr/>
        </p:nvSpPr>
        <p:spPr>
          <a:xfrm>
            <a:off x="4969113" y="1915025"/>
            <a:ext cx="721800" cy="721800"/>
          </a:xfrm>
          <a:prstGeom prst="ellipse">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 name="Google Shape;65;p13"/>
          <p:cNvSpPr txBox="1"/>
          <p:nvPr/>
        </p:nvSpPr>
        <p:spPr>
          <a:xfrm>
            <a:off x="5739500" y="1915025"/>
            <a:ext cx="1695900" cy="72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La vidéo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de Creapills</a:t>
            </a:r>
            <a:endParaRPr sz="1800">
              <a:solidFill>
                <a:srgbClr val="595959"/>
              </a:solidFill>
            </a:endParaRPr>
          </a:p>
        </p:txBody>
      </p:sp>
      <p:pic>
        <p:nvPicPr>
          <p:cNvPr id="66" name="Google Shape;66;p13"/>
          <p:cNvPicPr preferRelativeResize="0"/>
          <p:nvPr/>
        </p:nvPicPr>
        <p:blipFill>
          <a:blip r:embed="rId7">
            <a:alphaModFix/>
          </a:blip>
          <a:stretch>
            <a:fillRect/>
          </a:stretch>
        </p:blipFill>
        <p:spPr>
          <a:xfrm rot="457629">
            <a:off x="4945544" y="2061875"/>
            <a:ext cx="768959" cy="428103"/>
          </a:xfrm>
          <a:prstGeom prst="rect">
            <a:avLst/>
          </a:prstGeom>
          <a:noFill/>
          <a:ln>
            <a:noFill/>
          </a:ln>
        </p:spPr>
      </p:pic>
      <p:pic>
        <p:nvPicPr>
          <p:cNvPr id="67" name="Google Shape;67;p13"/>
          <p:cNvPicPr preferRelativeResize="0"/>
          <p:nvPr/>
        </p:nvPicPr>
        <p:blipFill>
          <a:blip r:embed="rId7">
            <a:alphaModFix/>
          </a:blip>
          <a:stretch>
            <a:fillRect/>
          </a:stretch>
        </p:blipFill>
        <p:spPr>
          <a:xfrm rot="21">
            <a:off x="6526957" y="9042450"/>
            <a:ext cx="768960" cy="42810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graphicFrame>
        <p:nvGraphicFramePr>
          <p:cNvPr id="72" name="Google Shape;72;p14"/>
          <p:cNvGraphicFramePr/>
          <p:nvPr/>
        </p:nvGraphicFramePr>
        <p:xfrm>
          <a:off x="267925" y="249550"/>
          <a:ext cx="3000000" cy="3000000"/>
        </p:xfrm>
        <a:graphic>
          <a:graphicData uri="http://schemas.openxmlformats.org/drawingml/2006/table">
            <a:tbl>
              <a:tblPr>
                <a:noFill/>
                <a:tableStyleId>{BC7A1CB1-8E19-4E71-B9D8-D1C525C68CB8}</a:tableStyleId>
              </a:tblPr>
              <a:tblGrid>
                <a:gridCol w="877275"/>
                <a:gridCol w="5329275"/>
                <a:gridCol w="874125"/>
              </a:tblGrid>
              <a:tr h="112625">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Déroulé</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Support</a:t>
                      </a:r>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Débrief</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304800" lvl="0" marL="457200" rtl="0" algn="l">
                        <a:spcBef>
                          <a:spcPts val="0"/>
                        </a:spcBef>
                        <a:spcAft>
                          <a:spcPts val="0"/>
                        </a:spcAft>
                        <a:buClr>
                          <a:srgbClr val="003081"/>
                        </a:buClr>
                        <a:buSzPts val="1200"/>
                        <a:buFont typeface="Palanquin"/>
                        <a:buChar char="-"/>
                      </a:pPr>
                      <a:r>
                        <a:rPr lang="fr" sz="1200">
                          <a:solidFill>
                            <a:srgbClr val="003081"/>
                          </a:solidFill>
                          <a:latin typeface="Palanquin"/>
                          <a:ea typeface="Palanquin"/>
                          <a:cs typeface="Palanquin"/>
                          <a:sym typeface="Palanquin"/>
                        </a:rPr>
                        <a:t>Que raconte un selfie ? En faites-vous souvent ? Seul ou en groupe ?</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a:solidFill>
                            <a:srgbClr val="003081"/>
                          </a:solidFill>
                          <a:latin typeface="Palanquin"/>
                          <a:ea typeface="Palanquin"/>
                          <a:cs typeface="Palanquin"/>
                          <a:sym typeface="Palanquin"/>
                        </a:rPr>
                        <a:t>“ Je ne crois que ce que je vois ”, vraiment ?</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a:solidFill>
                            <a:srgbClr val="003081"/>
                          </a:solidFill>
                          <a:latin typeface="Palanquin"/>
                          <a:ea typeface="Palanquin"/>
                          <a:cs typeface="Palanquin"/>
                          <a:sym typeface="Palanquin"/>
                        </a:rPr>
                        <a:t>Quelles questions doit-on se poser pour décrypter une image ?</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Aller plus loin</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Si les participants ont un appareil photo, ils peuvent essayer de produire eux-</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mêmes des images prêtant à confusion. Ex : tenter de décrire la scène qui se joue (un groupe en séance de travail) en mettant en valeur un détail de la scène (deux personnes qui se parlent, un participant qui rêve etc.) afin de jouer à véhiculer différents messages dans une même image.</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