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440000" cx="7560000"/>
  <p:notesSz cx="6858000" cy="9144000"/>
  <p:embeddedFontLst>
    <p:embeddedFont>
      <p:font typeface="Palanquin Light"/>
      <p:regular r:id="rId9"/>
      <p:bold r:id="rId10"/>
    </p:embeddedFont>
    <p:embeddedFont>
      <p:font typeface="Palanquin"/>
      <p:regular r:id="rId11"/>
      <p:bold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B5EB10A-8F07-4693-BD46-4F4508FF09BA}">
  <a:tblStyle styleId="{4B5EB10A-8F07-4693-BD46-4F4508FF09B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font" Target="fonts/Palanquin-regular.fntdata"/><Relationship Id="rId10" Type="http://schemas.openxmlformats.org/officeDocument/2006/relationships/font" Target="fonts/PalanquinLight-bold.fntdata"/><Relationship Id="rId12" Type="http://schemas.openxmlformats.org/officeDocument/2006/relationships/font" Target="fonts/Palanquin-bold.fntdata"/><Relationship Id="rId9" Type="http://schemas.openxmlformats.org/officeDocument/2006/relationships/font" Target="fonts/PalanquinLight-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e8a5394613_0_12: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e8a5394613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5" y="5752555"/>
            <a:ext cx="7044600" cy="1608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5" y="2339232"/>
            <a:ext cx="7044600" cy="6934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5"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3995291"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9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4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7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469689"/>
            <a:ext cx="3172200" cy="75000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3.png"/><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aphicFrame>
        <p:nvGraphicFramePr>
          <p:cNvPr id="54" name="Google Shape;54;p13"/>
          <p:cNvGraphicFramePr/>
          <p:nvPr/>
        </p:nvGraphicFramePr>
        <p:xfrm>
          <a:off x="267925" y="241450"/>
          <a:ext cx="3000000" cy="3000000"/>
        </p:xfrm>
        <a:graphic>
          <a:graphicData uri="http://schemas.openxmlformats.org/drawingml/2006/table">
            <a:tbl>
              <a:tblPr>
                <a:noFill/>
                <a:tableStyleId>{4B5EB10A-8F07-4693-BD46-4F4508FF09BA}</a:tableStyleId>
              </a:tblPr>
              <a:tblGrid>
                <a:gridCol w="1140100"/>
                <a:gridCol w="3774150"/>
                <a:gridCol w="1292300"/>
                <a:gridCol w="874150"/>
              </a:tblGrid>
              <a:tr h="181925">
                <a:tc gridSpan="4">
                  <a:txBody>
                    <a:bodyPr/>
                    <a:lstStyle/>
                    <a:p>
                      <a:pPr indent="0" lvl="0" marL="0" rtl="0" algn="ctr">
                        <a:spcBef>
                          <a:spcPts val="0"/>
                        </a:spcBef>
                        <a:spcAft>
                          <a:spcPts val="0"/>
                        </a:spcAft>
                        <a:buNone/>
                      </a:pPr>
                      <a:r>
                        <a:rPr b="1" lang="fr" sz="3000">
                          <a:solidFill>
                            <a:srgbClr val="FFFFFF"/>
                          </a:solidFill>
                          <a:latin typeface="Palanquin"/>
                          <a:ea typeface="Palanquin"/>
                          <a:cs typeface="Palanquin"/>
                          <a:sym typeface="Palanquin"/>
                        </a:rPr>
                        <a:t>Il faut croire pour le voir</a:t>
                      </a:r>
                      <a:endParaRPr b="1" sz="3000">
                        <a:solidFill>
                          <a:srgbClr val="FFFFFF"/>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solidFill>
                  </a:tcPr>
                </a:tc>
                <a:tc hMerge="1"/>
                <a:tc hMerge="1"/>
                <a:tc hMerge="1"/>
              </a:tr>
              <a:tr h="112625">
                <a:tc gridSpan="2">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Objectif : </a:t>
                      </a:r>
                      <a:r>
                        <a:rPr lang="fr">
                          <a:solidFill>
                            <a:srgbClr val="003081"/>
                          </a:solidFill>
                          <a:latin typeface="Palanquin"/>
                          <a:ea typeface="Palanquin"/>
                          <a:cs typeface="Palanquin"/>
                          <a:sym typeface="Palanquin"/>
                        </a:rPr>
                        <a:t>Se représenter comment les biais cognitifs </a:t>
                      </a:r>
                      <a:r>
                        <a:rPr lang="fr">
                          <a:solidFill>
                            <a:srgbClr val="003081"/>
                          </a:solidFill>
                          <a:latin typeface="Palanquin"/>
                          <a:ea typeface="Palanquin"/>
                          <a:cs typeface="Palanquin"/>
                          <a:sym typeface="Palanquin"/>
                        </a:rPr>
                        <a:t>influencent l’</a:t>
                      </a:r>
                      <a:r>
                        <a:rPr lang="fr">
                          <a:solidFill>
                            <a:srgbClr val="003081"/>
                          </a:solidFill>
                          <a:latin typeface="Palanquin"/>
                          <a:ea typeface="Palanquin"/>
                          <a:cs typeface="Palanquin"/>
                          <a:sym typeface="Palanquin"/>
                        </a:rPr>
                        <a:t>interprétation</a:t>
                      </a:r>
                      <a:r>
                        <a:rPr lang="fr">
                          <a:solidFill>
                            <a:srgbClr val="003081"/>
                          </a:solidFill>
                          <a:latin typeface="Palanquin"/>
                          <a:ea typeface="Palanquin"/>
                          <a:cs typeface="Palanquin"/>
                          <a:sym typeface="Palanquin"/>
                        </a:rPr>
                        <a:t> des informations</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Domaine : </a:t>
                      </a:r>
                      <a:r>
                        <a:rPr lang="fr">
                          <a:solidFill>
                            <a:srgbClr val="003081"/>
                          </a:solidFill>
                          <a:latin typeface="Palanquin"/>
                          <a:ea typeface="Palanquin"/>
                          <a:cs typeface="Palanquin"/>
                          <a:sym typeface="Palanquin"/>
                        </a:rPr>
                        <a:t>“Moi”</a:t>
                      </a:r>
                      <a:endParaRPr sz="1200">
                        <a:solidFill>
                          <a:srgbClr val="003081"/>
                        </a:solidFill>
                        <a:latin typeface="Palanquin Light"/>
                        <a:ea typeface="Palanquin Light"/>
                        <a:cs typeface="Palanquin Light"/>
                        <a:sym typeface="Palanquin Light"/>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Durée : </a:t>
                      </a:r>
                      <a:r>
                        <a:rPr lang="fr">
                          <a:solidFill>
                            <a:srgbClr val="003081"/>
                          </a:solidFill>
                          <a:latin typeface="Palanquin"/>
                          <a:ea typeface="Palanquin"/>
                          <a:cs typeface="Palanquin"/>
                          <a:sym typeface="Palanquin"/>
                        </a:rPr>
                        <a:t>45 min</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7050">
                <a:tc gridSpan="4">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Matériel nécessaire : </a:t>
                      </a:r>
                      <a:endParaRPr b="1">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p>
                      <a:pPr indent="0" lvl="0" marL="0" rtl="0" algn="l">
                        <a:spcBef>
                          <a:spcPts val="0"/>
                        </a:spcBef>
                        <a:spcAft>
                          <a:spcPts val="0"/>
                        </a:spcAft>
                        <a:buNone/>
                      </a:pPr>
                      <a:r>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hMerge="1"/>
                <a:tc hMerge="1"/>
                <a:tc hMerge="1"/>
              </a:tr>
            </a:tbl>
          </a:graphicData>
        </a:graphic>
      </p:graphicFrame>
      <p:graphicFrame>
        <p:nvGraphicFramePr>
          <p:cNvPr id="55" name="Google Shape;55;p13"/>
          <p:cNvGraphicFramePr/>
          <p:nvPr/>
        </p:nvGraphicFramePr>
        <p:xfrm>
          <a:off x="267925" y="3238925"/>
          <a:ext cx="3000000" cy="3000000"/>
        </p:xfrm>
        <a:graphic>
          <a:graphicData uri="http://schemas.openxmlformats.org/drawingml/2006/table">
            <a:tbl>
              <a:tblPr>
                <a:noFill/>
                <a:tableStyleId>{4B5EB10A-8F07-4693-BD46-4F4508FF09BA}</a:tableStyleId>
              </a:tblPr>
              <a:tblGrid>
                <a:gridCol w="877275"/>
                <a:gridCol w="5329275"/>
                <a:gridCol w="874125"/>
              </a:tblGrid>
              <a:tr h="4152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172487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Intro</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présente le but de l’atelier : comprendre comment notre cerveau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déforme les signaux, les messages, les images qui nous sont envoyés.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a:t>
                      </a:r>
                      <a:r>
                        <a:rPr i="1" lang="fr" sz="1200">
                          <a:solidFill>
                            <a:srgbClr val="003081"/>
                          </a:solidFill>
                          <a:latin typeface="Palanquin"/>
                          <a:ea typeface="Palanquin"/>
                          <a:cs typeface="Palanquin"/>
                          <a:sym typeface="Palanquin"/>
                        </a:rPr>
                        <a:t>Pourquoi cela ? Tout simplement parce qu’il doit traiter au quotidien des milliers d’informations. Il fonctionne donc par automatisme pour économiser de l’énergie et être en mesure d’assurer ses fonctions.”  </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i="1"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Il présente les principaux biais cognitifs qui peuvent influencer notre interprétation des informations à l’aide du support d’animation.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172487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Le jeu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propose au groupe de se séparer par petits groupes de ¾ personnes. Il distribue 3 cartes “Situation” à chaque équipe qui est chargée de définir quels biais sont présents dans chaque situation (en plaçant des pions sur les cases prévues). L’animateur passe dans les groupes pour répondre aux questions.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propose une mise en commun. Chaque groupe présente ses situations et les biais qui y présents. Les autres réagissent. </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r h="30665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Débrief</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L’animateur propose un débrief et pose la question “Peut-on ne plus avoir ces biais ?”.  La réponse est non. Les biais cognitifs sont inévitables car c’est le principe même du fonctionnement humain. Notre cerveau invente un sens face à quelque chose qu’il ne comprend pas dans le monde. Le cerveau a tendance à raisonner ainsi : “Il faut le croire pour le voir” (et non pas “Il faut le voir pour le croire”). Quand le cerveau n’a pas assez d’informations pour comprendre la réalité, il prend une décision  (celle qui lui paraît la plus probable) et attribue sa croyance à la réalité. Le cerveau va porter son a priori perceptif sur l’élément qu’il n’arrive pas à comprendre.</a:t>
                      </a:r>
                      <a:endParaRPr sz="1200">
                        <a:solidFill>
                          <a:srgbClr val="00308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Or il y a autant d’a priori que de cerveaux humains et donc autant de réalités construites que de cerveaux : on comprend alors que certaines personnes n’arrivent jamais à se mettre d’accord car elles voient réellement deux vérités différentes. Ce n’est plus une différence d’opinion, c’est une perception différente de l’environnement extérieur.</a:t>
                      </a:r>
                      <a:endParaRPr sz="1200">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sp>
        <p:nvSpPr>
          <p:cNvPr id="56" name="Google Shape;56;p13"/>
          <p:cNvSpPr/>
          <p:nvPr/>
        </p:nvSpPr>
        <p:spPr>
          <a:xfrm>
            <a:off x="2176738"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7" name="Google Shape;57;p13"/>
          <p:cNvSpPr txBox="1"/>
          <p:nvPr/>
        </p:nvSpPr>
        <p:spPr>
          <a:xfrm>
            <a:off x="2898525" y="1915025"/>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Le support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de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l’animation</a:t>
            </a:r>
            <a:endParaRPr sz="1800">
              <a:solidFill>
                <a:srgbClr val="595959"/>
              </a:solidFill>
            </a:endParaRPr>
          </a:p>
        </p:txBody>
      </p:sp>
      <p:sp>
        <p:nvSpPr>
          <p:cNvPr id="58" name="Google Shape;58;p13"/>
          <p:cNvSpPr/>
          <p:nvPr/>
        </p:nvSpPr>
        <p:spPr>
          <a:xfrm>
            <a:off x="3954325"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9" name="Google Shape;59;p13"/>
          <p:cNvSpPr txBox="1"/>
          <p:nvPr/>
        </p:nvSpPr>
        <p:spPr>
          <a:xfrm>
            <a:off x="4676113" y="1915025"/>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Les cartes “situation”</a:t>
            </a:r>
            <a:endParaRPr sz="1800">
              <a:solidFill>
                <a:srgbClr val="595959"/>
              </a:solidFill>
            </a:endParaRPr>
          </a:p>
        </p:txBody>
      </p:sp>
      <p:sp>
        <p:nvSpPr>
          <p:cNvPr id="60" name="Google Shape;60;p13"/>
          <p:cNvSpPr/>
          <p:nvPr/>
        </p:nvSpPr>
        <p:spPr>
          <a:xfrm>
            <a:off x="382738"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1" name="Google Shape;61;p13"/>
          <p:cNvSpPr txBox="1"/>
          <p:nvPr/>
        </p:nvSpPr>
        <p:spPr>
          <a:xfrm>
            <a:off x="1104550" y="1915025"/>
            <a:ext cx="11484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Un ordinateur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et vidéo</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projecteur</a:t>
            </a:r>
            <a:endParaRPr sz="1800">
              <a:solidFill>
                <a:srgbClr val="595959"/>
              </a:solidFill>
            </a:endParaRPr>
          </a:p>
        </p:txBody>
      </p:sp>
      <p:pic>
        <p:nvPicPr>
          <p:cNvPr id="62" name="Google Shape;62;p13"/>
          <p:cNvPicPr preferRelativeResize="0"/>
          <p:nvPr/>
        </p:nvPicPr>
        <p:blipFill rotWithShape="1">
          <a:blip r:embed="rId3">
            <a:alphaModFix/>
          </a:blip>
          <a:srcRect b="20616" l="0" r="0" t="0"/>
          <a:stretch/>
        </p:blipFill>
        <p:spPr>
          <a:xfrm>
            <a:off x="456813" y="2048225"/>
            <a:ext cx="573674" cy="455411"/>
          </a:xfrm>
          <a:prstGeom prst="rect">
            <a:avLst/>
          </a:prstGeom>
          <a:noFill/>
          <a:ln>
            <a:noFill/>
          </a:ln>
        </p:spPr>
      </p:pic>
      <p:sp>
        <p:nvSpPr>
          <p:cNvPr id="63" name="Google Shape;63;p13"/>
          <p:cNvSpPr/>
          <p:nvPr/>
        </p:nvSpPr>
        <p:spPr>
          <a:xfrm>
            <a:off x="5616125" y="1915025"/>
            <a:ext cx="721800" cy="721800"/>
          </a:xfrm>
          <a:prstGeom prst="ellipse">
            <a:avLst/>
          </a:prstGeom>
          <a:solidFill>
            <a:srgbClr val="00308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 name="Google Shape;64;p13"/>
          <p:cNvSpPr txBox="1"/>
          <p:nvPr/>
        </p:nvSpPr>
        <p:spPr>
          <a:xfrm>
            <a:off x="6337913" y="1915025"/>
            <a:ext cx="1224600" cy="72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Des pions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(style bingo)</a:t>
            </a:r>
            <a:endParaRPr sz="1800">
              <a:solidFill>
                <a:srgbClr val="595959"/>
              </a:solidFill>
            </a:endParaRPr>
          </a:p>
        </p:txBody>
      </p:sp>
      <p:pic>
        <p:nvPicPr>
          <p:cNvPr id="65" name="Google Shape;65;p13"/>
          <p:cNvPicPr preferRelativeResize="0"/>
          <p:nvPr/>
        </p:nvPicPr>
        <p:blipFill>
          <a:blip r:embed="rId4">
            <a:alphaModFix/>
          </a:blip>
          <a:stretch>
            <a:fillRect/>
          </a:stretch>
        </p:blipFill>
        <p:spPr>
          <a:xfrm rot="-206509">
            <a:off x="4008612" y="2074141"/>
            <a:ext cx="573649" cy="403578"/>
          </a:xfrm>
          <a:prstGeom prst="rect">
            <a:avLst/>
          </a:prstGeom>
          <a:noFill/>
          <a:ln>
            <a:noFill/>
          </a:ln>
        </p:spPr>
      </p:pic>
      <p:pic>
        <p:nvPicPr>
          <p:cNvPr id="66" name="Google Shape;66;p13"/>
          <p:cNvPicPr preferRelativeResize="0"/>
          <p:nvPr/>
        </p:nvPicPr>
        <p:blipFill>
          <a:blip r:embed="rId5">
            <a:alphaModFix/>
          </a:blip>
          <a:stretch>
            <a:fillRect/>
          </a:stretch>
        </p:blipFill>
        <p:spPr>
          <a:xfrm rot="-396042">
            <a:off x="2123075" y="2048220"/>
            <a:ext cx="812737" cy="455399"/>
          </a:xfrm>
          <a:prstGeom prst="rect">
            <a:avLst/>
          </a:prstGeom>
          <a:noFill/>
          <a:ln>
            <a:noFill/>
          </a:ln>
        </p:spPr>
      </p:pic>
      <p:pic>
        <p:nvPicPr>
          <p:cNvPr id="67" name="Google Shape;67;p13"/>
          <p:cNvPicPr preferRelativeResize="0"/>
          <p:nvPr/>
        </p:nvPicPr>
        <p:blipFill>
          <a:blip r:embed="rId5">
            <a:alphaModFix/>
          </a:blip>
          <a:stretch>
            <a:fillRect/>
          </a:stretch>
        </p:blipFill>
        <p:spPr>
          <a:xfrm>
            <a:off x="6554377" y="4037599"/>
            <a:ext cx="721800" cy="404452"/>
          </a:xfrm>
          <a:prstGeom prst="rect">
            <a:avLst/>
          </a:prstGeom>
          <a:noFill/>
          <a:ln>
            <a:noFill/>
          </a:ln>
        </p:spPr>
      </p:pic>
      <p:pic>
        <p:nvPicPr>
          <p:cNvPr id="68" name="Google Shape;68;p13"/>
          <p:cNvPicPr preferRelativeResize="0"/>
          <p:nvPr/>
        </p:nvPicPr>
        <p:blipFill>
          <a:blip r:embed="rId4">
            <a:alphaModFix/>
          </a:blip>
          <a:stretch>
            <a:fillRect/>
          </a:stretch>
        </p:blipFill>
        <p:spPr>
          <a:xfrm>
            <a:off x="6628449" y="5569267"/>
            <a:ext cx="573649" cy="403578"/>
          </a:xfrm>
          <a:prstGeom prst="rect">
            <a:avLst/>
          </a:prstGeom>
          <a:noFill/>
          <a:ln>
            <a:noFill/>
          </a:ln>
        </p:spPr>
      </p:pic>
      <p:pic>
        <p:nvPicPr>
          <p:cNvPr id="69" name="Google Shape;69;p13"/>
          <p:cNvPicPr preferRelativeResize="0"/>
          <p:nvPr/>
        </p:nvPicPr>
        <p:blipFill>
          <a:blip r:embed="rId6">
            <a:alphaModFix/>
          </a:blip>
          <a:stretch>
            <a:fillRect/>
          </a:stretch>
        </p:blipFill>
        <p:spPr>
          <a:xfrm>
            <a:off x="6628455" y="6099425"/>
            <a:ext cx="573650" cy="417981"/>
          </a:xfrm>
          <a:prstGeom prst="rect">
            <a:avLst/>
          </a:prstGeom>
          <a:noFill/>
          <a:ln>
            <a:noFill/>
          </a:ln>
        </p:spPr>
      </p:pic>
      <p:pic>
        <p:nvPicPr>
          <p:cNvPr id="70" name="Google Shape;70;p13"/>
          <p:cNvPicPr preferRelativeResize="0"/>
          <p:nvPr/>
        </p:nvPicPr>
        <p:blipFill>
          <a:blip r:embed="rId6">
            <a:alphaModFix/>
          </a:blip>
          <a:stretch>
            <a:fillRect/>
          </a:stretch>
        </p:blipFill>
        <p:spPr>
          <a:xfrm rot="-294379">
            <a:off x="5687980" y="2066938"/>
            <a:ext cx="573650" cy="4179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graphicFrame>
        <p:nvGraphicFramePr>
          <p:cNvPr id="75" name="Google Shape;75;p14"/>
          <p:cNvGraphicFramePr/>
          <p:nvPr/>
        </p:nvGraphicFramePr>
        <p:xfrm>
          <a:off x="267925" y="297850"/>
          <a:ext cx="3000000" cy="3000000"/>
        </p:xfrm>
        <a:graphic>
          <a:graphicData uri="http://schemas.openxmlformats.org/drawingml/2006/table">
            <a:tbl>
              <a:tblPr>
                <a:noFill/>
                <a:tableStyleId>{4B5EB10A-8F07-4693-BD46-4F4508FF09BA}</a:tableStyleId>
              </a:tblPr>
              <a:tblGrid>
                <a:gridCol w="877275"/>
                <a:gridCol w="5329275"/>
                <a:gridCol w="874125"/>
              </a:tblGrid>
              <a:tr h="135225">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Étape </a:t>
                      </a:r>
                      <a:endParaRPr>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Déroulé</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Support</a:t>
                      </a:r>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22150"/>
                      </a:srgbClr>
                    </a:solidFill>
                  </a:tcPr>
                </a:tc>
              </a:tr>
              <a:tr h="215375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Débrief</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rPr lang="fr" sz="1200">
                          <a:solidFill>
                            <a:srgbClr val="003081"/>
                          </a:solidFill>
                          <a:latin typeface="Palanquin"/>
                          <a:ea typeface="Palanquin"/>
                          <a:cs typeface="Palanquin"/>
                          <a:sym typeface="Palanquin"/>
                        </a:rPr>
                        <a:t>Il est exact de dire que notre cerveau reconstruit la réalité et nous voyons la réalité telle que nous sommes (plutôt que comme la réalité est). Ainsi, notre pensée peut nous induire en erreur, aussi bien dans nos raisonnements que dans nos décisions.</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Pour autant, les biais cognitifs sont utiles à l’espèce humaine pour plusieurs raisons :</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a:solidFill>
                            <a:srgbClr val="003081"/>
                          </a:solidFill>
                          <a:latin typeface="Palanquin"/>
                          <a:ea typeface="Palanquin"/>
                          <a:cs typeface="Palanquin"/>
                          <a:sym typeface="Palanquin"/>
                        </a:rPr>
                        <a:t>Ils assurent des repères qui permettent la vie en société;</a:t>
                      </a:r>
                      <a:endParaRPr sz="1200">
                        <a:solidFill>
                          <a:srgbClr val="003081"/>
                        </a:solidFill>
                        <a:latin typeface="Palanquin"/>
                        <a:ea typeface="Palanquin"/>
                        <a:cs typeface="Palanquin"/>
                        <a:sym typeface="Palanquin"/>
                      </a:endParaRPr>
                    </a:p>
                    <a:p>
                      <a:pPr indent="-304800" lvl="0" marL="457200" rtl="0" algn="l">
                        <a:spcBef>
                          <a:spcPts val="0"/>
                        </a:spcBef>
                        <a:spcAft>
                          <a:spcPts val="0"/>
                        </a:spcAft>
                        <a:buClr>
                          <a:srgbClr val="003081"/>
                        </a:buClr>
                        <a:buSzPts val="1200"/>
                        <a:buFont typeface="Palanquin"/>
                        <a:buChar char="-"/>
                      </a:pPr>
                      <a:r>
                        <a:rPr lang="fr" sz="1200">
                          <a:solidFill>
                            <a:srgbClr val="003081"/>
                          </a:solidFill>
                          <a:latin typeface="Palanquin"/>
                          <a:ea typeface="Palanquin"/>
                          <a:cs typeface="Palanquin"/>
                          <a:sym typeface="Palanquin"/>
                        </a:rPr>
                        <a:t>Si nous n’étions sûrs de rien, nous serions déboussolés, nous ne pourrions jamais prendre de décisions, nous serions torturés par des doutes incessants.</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200">
                        <a:solidFill>
                          <a:srgbClr val="003081"/>
                        </a:solidFill>
                        <a:latin typeface="Palanquin"/>
                        <a:ea typeface="Palanquin"/>
                        <a:cs typeface="Palanquin"/>
                        <a:sym typeface="Palanquin"/>
                      </a:endParaRPr>
                    </a:p>
                    <a:p>
                      <a:pPr indent="0" lvl="0" marL="0" rtl="0" algn="l">
                        <a:spcBef>
                          <a:spcPts val="0"/>
                        </a:spcBef>
                        <a:spcAft>
                          <a:spcPts val="0"/>
                        </a:spcAft>
                        <a:buNone/>
                      </a:pPr>
                      <a:r>
                        <a:rPr lang="fr" sz="1200">
                          <a:solidFill>
                            <a:srgbClr val="003081"/>
                          </a:solidFill>
                          <a:latin typeface="Palanquin"/>
                          <a:ea typeface="Palanquin"/>
                          <a:cs typeface="Palanquin"/>
                          <a:sym typeface="Palanquin"/>
                        </a:rPr>
                        <a:t>Toutefois, il est possible de prendre conscience qu’il existe des biais cognitifs dans le cerveau et de nuancer la réalité que nous percevons par l’effet de ces biais. Nous pouvons apprendre à douter de nos pensées, de nos intuitions et de créer une pause avant d’agir sans tomber dans le fait de douter de tout et remettre toute information en question. </a:t>
                      </a:r>
                      <a:endParaRPr sz="12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c>
                  <a:txBody>
                    <a:bodyPr/>
                    <a:lstStyle/>
                    <a:p>
                      <a:pPr indent="0" lvl="0" marL="0" rtl="0" algn="l">
                        <a:spcBef>
                          <a:spcPts val="0"/>
                        </a:spcBef>
                        <a:spcAft>
                          <a:spcPts val="0"/>
                        </a:spcAft>
                        <a:buNone/>
                      </a:pPr>
                      <a:r>
                        <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alpha val="5700"/>
                      </a:srgbClr>
                    </a:solidFill>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