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Lst>
  <p:sldSz cy="10440000" cx="7560000"/>
  <p:notesSz cx="6858000" cy="9144000"/>
  <p:embeddedFontLst>
    <p:embeddedFont>
      <p:font typeface="Palanquin Light"/>
      <p:regular r:id="rId8"/>
      <p:bold r:id="rId9"/>
    </p:embeddedFont>
    <p:embeddedFont>
      <p:font typeface="Palanquin"/>
      <p:regular r:id="rId10"/>
      <p:bold r:id="rId1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288">
          <p15:clr>
            <a:srgbClr val="747775"/>
          </p15:clr>
        </p15:guide>
        <p15:guide id="2" pos="2381">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A0C7C55-3262-4738-8D24-1F2933CE7330}">
  <a:tblStyle styleId="{CA0C7C55-3262-4738-8D24-1F2933CE733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288" orient="horz"/>
        <p:guide pos="2381"/>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11" Type="http://schemas.openxmlformats.org/officeDocument/2006/relationships/font" Target="fonts/Palanquin-bold.fntdata"/><Relationship Id="rId10" Type="http://schemas.openxmlformats.org/officeDocument/2006/relationships/font" Target="fonts/Palanquin-regular.fntdata"/><Relationship Id="rId9" Type="http://schemas.openxmlformats.org/officeDocument/2006/relationships/font" Target="fonts/PalanquinLight-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font" Target="fonts/PalanquinLigh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2" y="1511298"/>
            <a:ext cx="7044600" cy="41664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57705" y="5752555"/>
            <a:ext cx="7044600" cy="16089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57705" y="2245153"/>
            <a:ext cx="7044600" cy="3985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57705" y="6398217"/>
            <a:ext cx="7044600" cy="26403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57705" y="4365680"/>
            <a:ext cx="7044600" cy="17085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57705" y="2339232"/>
            <a:ext cx="7044600" cy="69345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57705" y="2339232"/>
            <a:ext cx="3306900" cy="69345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3995291" y="2339232"/>
            <a:ext cx="3306900" cy="69345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57705" y="1127727"/>
            <a:ext cx="2321700" cy="15339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57705" y="2820535"/>
            <a:ext cx="2321700" cy="64533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05325" y="913690"/>
            <a:ext cx="5264700" cy="83034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780000" y="-254"/>
            <a:ext cx="3780000" cy="104400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9508" y="2503032"/>
            <a:ext cx="3344400" cy="30087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9508" y="5689531"/>
            <a:ext cx="3344400" cy="25068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083839" y="1469689"/>
            <a:ext cx="3172200" cy="75000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57705" y="8586994"/>
            <a:ext cx="4959600" cy="1228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57705" y="2339232"/>
            <a:ext cx="7044600" cy="69345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aphicFrame>
        <p:nvGraphicFramePr>
          <p:cNvPr id="54" name="Google Shape;54;p13"/>
          <p:cNvGraphicFramePr/>
          <p:nvPr/>
        </p:nvGraphicFramePr>
        <p:xfrm>
          <a:off x="267925" y="241450"/>
          <a:ext cx="3000000" cy="3000000"/>
        </p:xfrm>
        <a:graphic>
          <a:graphicData uri="http://schemas.openxmlformats.org/drawingml/2006/table">
            <a:tbl>
              <a:tblPr>
                <a:noFill/>
                <a:tableStyleId>{CA0C7C55-3262-4738-8D24-1F2933CE7330}</a:tableStyleId>
              </a:tblPr>
              <a:tblGrid>
                <a:gridCol w="1140100"/>
                <a:gridCol w="3774150"/>
                <a:gridCol w="1292300"/>
                <a:gridCol w="874150"/>
              </a:tblGrid>
              <a:tr h="181925">
                <a:tc gridSpan="4">
                  <a:txBody>
                    <a:bodyPr/>
                    <a:lstStyle/>
                    <a:p>
                      <a:pPr indent="0" lvl="0" marL="0" rtl="0" algn="ctr">
                        <a:spcBef>
                          <a:spcPts val="0"/>
                        </a:spcBef>
                        <a:spcAft>
                          <a:spcPts val="0"/>
                        </a:spcAft>
                        <a:buNone/>
                      </a:pPr>
                      <a:r>
                        <a:rPr b="1" lang="fr" sz="3000">
                          <a:solidFill>
                            <a:srgbClr val="FFFFFF"/>
                          </a:solidFill>
                          <a:latin typeface="Palanquin"/>
                          <a:ea typeface="Palanquin"/>
                          <a:cs typeface="Palanquin"/>
                          <a:sym typeface="Palanquin"/>
                        </a:rPr>
                        <a:t>Tableau des intérêts</a:t>
                      </a:r>
                      <a:endParaRPr b="1" sz="3000">
                        <a:solidFill>
                          <a:srgbClr val="FFFFFF"/>
                        </a:solidFill>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solidFill>
                  </a:tcPr>
                </a:tc>
                <a:tc hMerge="1"/>
                <a:tc hMerge="1"/>
                <a:tc hMerge="1"/>
              </a:tr>
              <a:tr h="112625">
                <a:tc gridSpan="2">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Objectif : </a:t>
                      </a:r>
                      <a:r>
                        <a:rPr lang="fr">
                          <a:solidFill>
                            <a:srgbClr val="003081"/>
                          </a:solidFill>
                          <a:latin typeface="Palanquin"/>
                          <a:ea typeface="Palanquin"/>
                          <a:cs typeface="Palanquin"/>
                          <a:sym typeface="Palanquin"/>
                        </a:rPr>
                        <a:t>Développer ses pratiques informationnelles en fonction de ses intérêts</a:t>
                      </a:r>
                      <a:endParaRPr>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hMerge="1"/>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Domaine : </a:t>
                      </a:r>
                      <a:r>
                        <a:rPr lang="fr">
                          <a:solidFill>
                            <a:srgbClr val="003081"/>
                          </a:solidFill>
                          <a:latin typeface="Palanquin"/>
                          <a:ea typeface="Palanquin"/>
                          <a:cs typeface="Palanquin"/>
                          <a:sym typeface="Palanquin"/>
                        </a:rPr>
                        <a:t>“Moi”</a:t>
                      </a:r>
                      <a:endParaRPr sz="1200">
                        <a:solidFill>
                          <a:srgbClr val="003081"/>
                        </a:solidFill>
                        <a:latin typeface="Palanquin Light"/>
                        <a:ea typeface="Palanquin Light"/>
                        <a:cs typeface="Palanquin Light"/>
                        <a:sym typeface="Palanquin Light"/>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Durée : </a:t>
                      </a:r>
                      <a:r>
                        <a:rPr lang="fr">
                          <a:solidFill>
                            <a:srgbClr val="003081"/>
                          </a:solidFill>
                          <a:latin typeface="Palanquin"/>
                          <a:ea typeface="Palanquin"/>
                          <a:cs typeface="Palanquin"/>
                          <a:sym typeface="Palanquin"/>
                        </a:rPr>
                        <a:t>1h</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r h="307050">
                <a:tc gridSpan="4">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Matériel nécessaire : </a:t>
                      </a:r>
                      <a:endParaRPr b="1">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hMerge="1"/>
                <a:tc hMerge="1"/>
                <a:tc hMerge="1"/>
              </a:tr>
            </a:tbl>
          </a:graphicData>
        </a:graphic>
      </p:graphicFrame>
      <p:graphicFrame>
        <p:nvGraphicFramePr>
          <p:cNvPr id="55" name="Google Shape;55;p13"/>
          <p:cNvGraphicFramePr/>
          <p:nvPr/>
        </p:nvGraphicFramePr>
        <p:xfrm>
          <a:off x="267925" y="3238925"/>
          <a:ext cx="3000000" cy="3000000"/>
        </p:xfrm>
        <a:graphic>
          <a:graphicData uri="http://schemas.openxmlformats.org/drawingml/2006/table">
            <a:tbl>
              <a:tblPr>
                <a:noFill/>
                <a:tableStyleId>{CA0C7C55-3262-4738-8D24-1F2933CE7330}</a:tableStyleId>
              </a:tblPr>
              <a:tblGrid>
                <a:gridCol w="877275"/>
                <a:gridCol w="5329275"/>
                <a:gridCol w="874125"/>
              </a:tblGrid>
              <a:tr h="112625">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Étape </a:t>
                      </a:r>
                      <a:endParaRPr>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Déroulé</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Support</a:t>
                      </a:r>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r>
              <a:tr h="307050">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Étape 1</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L’animateur distribue une fiche et un kit de sujet par participant. Il explique le but de l’activité </a:t>
                      </a:r>
                      <a:r>
                        <a:rPr i="1" lang="fr" sz="1200">
                          <a:solidFill>
                            <a:srgbClr val="003081"/>
                          </a:solidFill>
                          <a:latin typeface="Palanquin"/>
                          <a:ea typeface="Palanquin"/>
                          <a:cs typeface="Palanquin"/>
                          <a:sym typeface="Palanquin"/>
                        </a:rPr>
                        <a:t>“Il y a deux axes sur la fiche : l’intérêt porté à un sujet et le sentiment de se sentir bien informé par rapport à un sujet. Vous avez des sujets devant vous, le principe c’est que vous les </a:t>
                      </a:r>
                      <a:r>
                        <a:rPr i="1" lang="fr" sz="1200">
                          <a:solidFill>
                            <a:srgbClr val="003081"/>
                          </a:solidFill>
                          <a:latin typeface="Palanquin"/>
                          <a:ea typeface="Palanquin"/>
                          <a:cs typeface="Palanquin"/>
                          <a:sym typeface="Palanquin"/>
                        </a:rPr>
                        <a:t>positionnez</a:t>
                      </a:r>
                      <a:r>
                        <a:rPr i="1" lang="fr" sz="1200">
                          <a:solidFill>
                            <a:srgbClr val="003081"/>
                          </a:solidFill>
                          <a:latin typeface="Palanquin"/>
                          <a:ea typeface="Palanquin"/>
                          <a:cs typeface="Palanquin"/>
                          <a:sym typeface="Palanquin"/>
                        </a:rPr>
                        <a:t> en fonction de vos intérêts et de votre sentiment d’être bien informé.” </a:t>
                      </a:r>
                      <a:endParaRPr i="1"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i="1"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Les participants placent leurs papiers sur la fiches, ils peuvent ajouter des sujets dans les cases blanches s’ils le souhaitent. L’animateur les aide si besoin.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Une fois cette étape terminée, l’animateur demande à chacun d’observer son tableau et surtout la zone en bas à droite, c’est à dire les sujets qui les intéresse mais où ils ne se sentent pas bien informé.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r h="307050">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Étape 2</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L’animateur propose des groupes de travail en fonction des sujets. Les participants doivent chercher comment ils pourraient être mieux informés sur les sujets qui les intéresse (quel média suivre et sur quel outil…). Ils peuvent aussi demander à ceux du groupe qui, sur ce sujet, se sentent bien informés afin de les questionner sur leurs pratiques informationnelles.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L’animateur les aide si besoin.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La fin de la séance se termine par un tour de table. Chacun exprime une ou deux nouvelles pratiques qu’il va mettre en application après cet atelier. </a:t>
                      </a:r>
                      <a:endParaRPr sz="1200">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bl>
          </a:graphicData>
        </a:graphic>
      </p:graphicFrame>
      <p:sp>
        <p:nvSpPr>
          <p:cNvPr id="56" name="Google Shape;56;p13"/>
          <p:cNvSpPr/>
          <p:nvPr/>
        </p:nvSpPr>
        <p:spPr>
          <a:xfrm>
            <a:off x="2710138" y="1915025"/>
            <a:ext cx="721800" cy="721800"/>
          </a:xfrm>
          <a:prstGeom prst="ellipse">
            <a:avLst/>
          </a:prstGeom>
          <a:solidFill>
            <a:srgbClr val="00308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7" name="Google Shape;57;p13"/>
          <p:cNvSpPr/>
          <p:nvPr/>
        </p:nvSpPr>
        <p:spPr>
          <a:xfrm>
            <a:off x="382738" y="1915025"/>
            <a:ext cx="721800" cy="721800"/>
          </a:xfrm>
          <a:prstGeom prst="ellipse">
            <a:avLst/>
          </a:prstGeom>
          <a:solidFill>
            <a:srgbClr val="00308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8" name="Google Shape;58;p13"/>
          <p:cNvSpPr txBox="1"/>
          <p:nvPr/>
        </p:nvSpPr>
        <p:spPr>
          <a:xfrm>
            <a:off x="1104538" y="1915025"/>
            <a:ext cx="1224600" cy="721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Plusieurs </a:t>
            </a:r>
            <a:r>
              <a:rPr lang="fr" sz="1200">
                <a:solidFill>
                  <a:srgbClr val="003081"/>
                </a:solidFill>
                <a:latin typeface="Palanquin"/>
                <a:ea typeface="Palanquin"/>
                <a:cs typeface="Palanquin"/>
                <a:sym typeface="Palanquin"/>
              </a:rPr>
              <a:t>ordinateurs</a:t>
            </a:r>
            <a:endParaRPr sz="1800">
              <a:solidFill>
                <a:srgbClr val="595959"/>
              </a:solidFill>
            </a:endParaRPr>
          </a:p>
        </p:txBody>
      </p:sp>
      <p:sp>
        <p:nvSpPr>
          <p:cNvPr id="59" name="Google Shape;59;p13"/>
          <p:cNvSpPr txBox="1"/>
          <p:nvPr/>
        </p:nvSpPr>
        <p:spPr>
          <a:xfrm>
            <a:off x="3431925" y="1915025"/>
            <a:ext cx="1224600" cy="721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Une fiche d’activité par participant</a:t>
            </a:r>
            <a:endParaRPr sz="1800">
              <a:solidFill>
                <a:srgbClr val="595959"/>
              </a:solidFill>
            </a:endParaRPr>
          </a:p>
        </p:txBody>
      </p:sp>
      <p:sp>
        <p:nvSpPr>
          <p:cNvPr id="60" name="Google Shape;60;p13"/>
          <p:cNvSpPr/>
          <p:nvPr/>
        </p:nvSpPr>
        <p:spPr>
          <a:xfrm>
            <a:off x="5124625" y="1915025"/>
            <a:ext cx="721800" cy="721800"/>
          </a:xfrm>
          <a:prstGeom prst="ellipse">
            <a:avLst/>
          </a:prstGeom>
          <a:solidFill>
            <a:srgbClr val="00308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1" name="Google Shape;61;p13"/>
          <p:cNvSpPr txBox="1"/>
          <p:nvPr/>
        </p:nvSpPr>
        <p:spPr>
          <a:xfrm>
            <a:off x="5846413" y="1915025"/>
            <a:ext cx="1224600" cy="721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Un kit de sujets par participants</a:t>
            </a:r>
            <a:endParaRPr sz="1800">
              <a:solidFill>
                <a:srgbClr val="595959"/>
              </a:solidFill>
            </a:endParaRPr>
          </a:p>
        </p:txBody>
      </p:sp>
      <p:pic>
        <p:nvPicPr>
          <p:cNvPr id="62" name="Google Shape;62;p13"/>
          <p:cNvPicPr preferRelativeResize="0"/>
          <p:nvPr/>
        </p:nvPicPr>
        <p:blipFill rotWithShape="1">
          <a:blip r:embed="rId3">
            <a:alphaModFix/>
          </a:blip>
          <a:srcRect b="17844" l="0" r="0" t="0"/>
          <a:stretch/>
        </p:blipFill>
        <p:spPr>
          <a:xfrm>
            <a:off x="500513" y="2076152"/>
            <a:ext cx="486274" cy="399525"/>
          </a:xfrm>
          <a:prstGeom prst="rect">
            <a:avLst/>
          </a:prstGeom>
          <a:noFill/>
          <a:ln>
            <a:noFill/>
          </a:ln>
        </p:spPr>
      </p:pic>
      <p:pic>
        <p:nvPicPr>
          <p:cNvPr id="63" name="Google Shape;63;p13"/>
          <p:cNvPicPr preferRelativeResize="0"/>
          <p:nvPr/>
        </p:nvPicPr>
        <p:blipFill>
          <a:blip r:embed="rId4">
            <a:alphaModFix/>
          </a:blip>
          <a:stretch>
            <a:fillRect/>
          </a:stretch>
        </p:blipFill>
        <p:spPr>
          <a:xfrm rot="-219680">
            <a:off x="2694800" y="2039315"/>
            <a:ext cx="721803" cy="402539"/>
          </a:xfrm>
          <a:prstGeom prst="rect">
            <a:avLst/>
          </a:prstGeom>
          <a:noFill/>
          <a:ln>
            <a:noFill/>
          </a:ln>
          <a:effectLst>
            <a:outerShdw blurRad="57150" rotWithShape="0" algn="bl" dir="5400000" dist="19050">
              <a:srgbClr val="000000">
                <a:alpha val="50000"/>
              </a:srgbClr>
            </a:outerShdw>
          </a:effectLst>
        </p:spPr>
      </p:pic>
      <p:pic>
        <p:nvPicPr>
          <p:cNvPr id="64" name="Google Shape;64;p13"/>
          <p:cNvPicPr preferRelativeResize="0"/>
          <p:nvPr/>
        </p:nvPicPr>
        <p:blipFill>
          <a:blip r:embed="rId5">
            <a:alphaModFix/>
          </a:blip>
          <a:stretch>
            <a:fillRect/>
          </a:stretch>
        </p:blipFill>
        <p:spPr>
          <a:xfrm rot="-427133">
            <a:off x="5299212" y="1876298"/>
            <a:ext cx="362348" cy="831302"/>
          </a:xfrm>
          <a:prstGeom prst="rect">
            <a:avLst/>
          </a:prstGeom>
          <a:noFill/>
          <a:ln>
            <a:noFill/>
          </a:ln>
          <a:effectLst>
            <a:outerShdw blurRad="57150" rotWithShape="0" algn="bl" dir="5400000" dist="19050">
              <a:srgbClr val="000000">
                <a:alpha val="50000"/>
              </a:srgbClr>
            </a:outerShdw>
          </a:effectLst>
        </p:spPr>
      </p:pic>
      <p:pic>
        <p:nvPicPr>
          <p:cNvPr id="65" name="Google Shape;65;p13"/>
          <p:cNvPicPr preferRelativeResize="0"/>
          <p:nvPr/>
        </p:nvPicPr>
        <p:blipFill>
          <a:blip r:embed="rId4">
            <a:alphaModFix/>
          </a:blip>
          <a:stretch>
            <a:fillRect/>
          </a:stretch>
        </p:blipFill>
        <p:spPr>
          <a:xfrm rot="10">
            <a:off x="1256800" y="6069254"/>
            <a:ext cx="2757950" cy="1538068"/>
          </a:xfrm>
          <a:prstGeom prst="rect">
            <a:avLst/>
          </a:prstGeom>
          <a:noFill/>
          <a:ln>
            <a:noFill/>
          </a:ln>
          <a:effectLst>
            <a:outerShdw blurRad="57150" rotWithShape="0" algn="bl" dir="5400000" dist="19050">
              <a:srgbClr val="000000">
                <a:alpha val="50000"/>
              </a:srgbClr>
            </a:outerShdw>
          </a:effectLst>
        </p:spPr>
      </p:pic>
      <p:sp>
        <p:nvSpPr>
          <p:cNvPr id="66" name="Google Shape;66;p13"/>
          <p:cNvSpPr/>
          <p:nvPr/>
        </p:nvSpPr>
        <p:spPr>
          <a:xfrm>
            <a:off x="2562450" y="6748500"/>
            <a:ext cx="1522200" cy="9525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67" name="Google Shape;67;p13"/>
          <p:cNvPicPr preferRelativeResize="0"/>
          <p:nvPr/>
        </p:nvPicPr>
        <p:blipFill>
          <a:blip r:embed="rId4">
            <a:alphaModFix/>
          </a:blip>
          <a:stretch>
            <a:fillRect/>
          </a:stretch>
        </p:blipFill>
        <p:spPr>
          <a:xfrm rot="18">
            <a:off x="6559900" y="4254352"/>
            <a:ext cx="746051" cy="416062"/>
          </a:xfrm>
          <a:prstGeom prst="rect">
            <a:avLst/>
          </a:prstGeom>
          <a:noFill/>
          <a:ln>
            <a:noFill/>
          </a:ln>
          <a:effectLst>
            <a:outerShdw blurRad="57150" rotWithShape="0" algn="bl" dir="5400000" dist="19050">
              <a:srgbClr val="000000">
                <a:alpha val="50000"/>
              </a:srgbClr>
            </a:outerShdw>
          </a:effectLst>
        </p:spPr>
      </p:pic>
      <p:pic>
        <p:nvPicPr>
          <p:cNvPr id="68" name="Google Shape;68;p13"/>
          <p:cNvPicPr preferRelativeResize="0"/>
          <p:nvPr/>
        </p:nvPicPr>
        <p:blipFill>
          <a:blip r:embed="rId5">
            <a:alphaModFix/>
          </a:blip>
          <a:stretch>
            <a:fillRect/>
          </a:stretch>
        </p:blipFill>
        <p:spPr>
          <a:xfrm rot="-427133">
            <a:off x="6751750" y="4875373"/>
            <a:ext cx="362348" cy="831302"/>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