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5143500" cx="9144000"/>
  <p:notesSz cx="6858000" cy="9144000"/>
  <p:embeddedFontLst>
    <p:embeddedFont>
      <p:font typeface="Palanquin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font" Target="fonts/Palanquin-regular.fntdata"/><Relationship Id="rId8" Type="http://schemas.openxmlformats.org/officeDocument/2006/relationships/font" Target="fonts/Palanquin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e74b12ea2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e74b12ea2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66150" y="68550"/>
            <a:ext cx="9022200" cy="4995900"/>
          </a:xfrm>
          <a:prstGeom prst="rect">
            <a:avLst/>
          </a:prstGeom>
          <a:solidFill>
            <a:srgbClr val="CFD0EA">
              <a:alpha val="367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8010375" y="2397825"/>
            <a:ext cx="11382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00">
                <a:solidFill>
                  <a:srgbClr val="030179"/>
                </a:solidFill>
                <a:latin typeface="Palanquin"/>
                <a:ea typeface="Palanquin"/>
                <a:cs typeface="Palanquin"/>
                <a:sym typeface="Palanquin"/>
              </a:rPr>
              <a:t>Ça m’intéresse beaucoup</a:t>
            </a:r>
            <a:endParaRPr b="1" sz="900">
              <a:solidFill>
                <a:srgbClr val="030179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4474150" y="405750"/>
            <a:ext cx="200400" cy="43212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 rot="5400000">
            <a:off x="4460050" y="-962775"/>
            <a:ext cx="200400" cy="705840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0030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0" y="2397825"/>
            <a:ext cx="10752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00">
                <a:solidFill>
                  <a:srgbClr val="030179"/>
                </a:solidFill>
                <a:latin typeface="Palanquin"/>
                <a:ea typeface="Palanquin"/>
                <a:cs typeface="Palanquin"/>
                <a:sym typeface="Palanquin"/>
              </a:rPr>
              <a:t>Ça ne </a:t>
            </a:r>
            <a:endParaRPr b="1" sz="900">
              <a:solidFill>
                <a:srgbClr val="030179"/>
              </a:solidFill>
              <a:latin typeface="Palanquin"/>
              <a:ea typeface="Palanquin"/>
              <a:cs typeface="Palanquin"/>
              <a:sym typeface="Palanqui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00">
                <a:solidFill>
                  <a:srgbClr val="030179"/>
                </a:solidFill>
                <a:latin typeface="Palanquin"/>
                <a:ea typeface="Palanquin"/>
                <a:cs typeface="Palanquin"/>
                <a:sym typeface="Palanquin"/>
              </a:rPr>
              <a:t>m’intéresse pas</a:t>
            </a:r>
            <a:endParaRPr b="1" sz="900">
              <a:solidFill>
                <a:srgbClr val="030179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3799750" y="68550"/>
            <a:ext cx="15492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00">
                <a:solidFill>
                  <a:srgbClr val="030179"/>
                </a:solidFill>
                <a:latin typeface="Palanquin"/>
                <a:ea typeface="Palanquin"/>
                <a:cs typeface="Palanquin"/>
                <a:sym typeface="Palanquin"/>
              </a:rPr>
              <a:t>Je me sens bien informé</a:t>
            </a:r>
            <a:endParaRPr b="1" sz="900">
              <a:solidFill>
                <a:srgbClr val="030179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3799750" y="4727100"/>
            <a:ext cx="15492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00">
                <a:solidFill>
                  <a:srgbClr val="030179"/>
                </a:solidFill>
                <a:latin typeface="Palanquin"/>
                <a:ea typeface="Palanquin"/>
                <a:cs typeface="Palanquin"/>
                <a:sym typeface="Palanquin"/>
              </a:rPr>
              <a:t>Je ne me sens pas informé</a:t>
            </a:r>
            <a:endParaRPr b="1" sz="900">
              <a:solidFill>
                <a:srgbClr val="030179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644650" y="1501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Santé, mode de vie, bien-être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644650" y="5482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Environnement, climat, écologie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644650" y="9463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Culture et divertissement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644650" y="13444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Société (justice, </a:t>
            </a:r>
            <a:b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emploi, faits divers…)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644650" y="17425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Sciences et technologies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644650" y="21406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Économie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644650" y="25387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Sport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2" name="Google Shape;72;p14"/>
          <p:cNvSpPr/>
          <p:nvPr/>
        </p:nvSpPr>
        <p:spPr>
          <a:xfrm>
            <a:off x="644650" y="29368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Politique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644650" y="33349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People, vie des célébrités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665800" y="37330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665800" y="41311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65800" y="45292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2756600" y="1501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Santé, mode de vie, bien-être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2756600" y="5482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Environnement, climat, écologie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79" name="Google Shape;79;p14"/>
          <p:cNvSpPr/>
          <p:nvPr/>
        </p:nvSpPr>
        <p:spPr>
          <a:xfrm>
            <a:off x="2756600" y="9463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Culture et divertissement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2756600" y="13444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Société (justice, </a:t>
            </a:r>
            <a:b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emploi, faits divers…)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1" name="Google Shape;81;p14"/>
          <p:cNvSpPr/>
          <p:nvPr/>
        </p:nvSpPr>
        <p:spPr>
          <a:xfrm>
            <a:off x="2756600" y="17425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Sciences et technologies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2756600" y="21406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Économie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2756600" y="25387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Sport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2756600" y="29368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Politique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5" name="Google Shape;85;p14"/>
          <p:cNvSpPr/>
          <p:nvPr/>
        </p:nvSpPr>
        <p:spPr>
          <a:xfrm>
            <a:off x="2756600" y="33349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People, vie des célébrités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4868550" y="1501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Santé, mode de vie, bien-être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4868550" y="5482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Environnement, climat, écologie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8" name="Google Shape;88;p14"/>
          <p:cNvSpPr/>
          <p:nvPr/>
        </p:nvSpPr>
        <p:spPr>
          <a:xfrm>
            <a:off x="4868550" y="9463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Culture et divertissement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89" name="Google Shape;89;p14"/>
          <p:cNvSpPr/>
          <p:nvPr/>
        </p:nvSpPr>
        <p:spPr>
          <a:xfrm>
            <a:off x="4868550" y="13444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Société (justice, </a:t>
            </a:r>
            <a:b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emploi, faits divers…)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4868550" y="17425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Sciences et technologies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1" name="Google Shape;91;p14"/>
          <p:cNvSpPr/>
          <p:nvPr/>
        </p:nvSpPr>
        <p:spPr>
          <a:xfrm>
            <a:off x="4868550" y="21406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Économie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2" name="Google Shape;92;p14"/>
          <p:cNvSpPr/>
          <p:nvPr/>
        </p:nvSpPr>
        <p:spPr>
          <a:xfrm>
            <a:off x="4868550" y="25387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Sport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3" name="Google Shape;93;p14"/>
          <p:cNvSpPr/>
          <p:nvPr/>
        </p:nvSpPr>
        <p:spPr>
          <a:xfrm>
            <a:off x="4868550" y="29368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Politique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4" name="Google Shape;94;p14"/>
          <p:cNvSpPr/>
          <p:nvPr/>
        </p:nvSpPr>
        <p:spPr>
          <a:xfrm>
            <a:off x="4868550" y="33349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People, vie des célébrités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5" name="Google Shape;95;p14"/>
          <p:cNvSpPr/>
          <p:nvPr/>
        </p:nvSpPr>
        <p:spPr>
          <a:xfrm>
            <a:off x="6980500" y="1501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Santé, mode de vie, bien-être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6" name="Google Shape;96;p14"/>
          <p:cNvSpPr/>
          <p:nvPr/>
        </p:nvSpPr>
        <p:spPr>
          <a:xfrm>
            <a:off x="6980500" y="5482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Environnement, climat, écologie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6980500" y="9463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Culture et divertissement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6980500" y="13444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Société (justice, </a:t>
            </a:r>
            <a:b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</a:b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emploi, faits divers…)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6980500" y="17425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Sciences et technologies 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6980500" y="21406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Économie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6980500" y="25387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Sport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2" name="Google Shape;102;p14"/>
          <p:cNvSpPr/>
          <p:nvPr/>
        </p:nvSpPr>
        <p:spPr>
          <a:xfrm>
            <a:off x="6980500" y="29368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Politique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3" name="Google Shape;103;p14"/>
          <p:cNvSpPr/>
          <p:nvPr/>
        </p:nvSpPr>
        <p:spPr>
          <a:xfrm>
            <a:off x="6980500" y="3334900"/>
            <a:ext cx="2033100" cy="3981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  <a:latin typeface="Palanquin"/>
                <a:ea typeface="Palanquin"/>
                <a:cs typeface="Palanquin"/>
                <a:sym typeface="Palanquin"/>
              </a:rPr>
              <a:t>People, vie des célébrités</a:t>
            </a:r>
            <a:endParaRPr b="1" sz="1000">
              <a:solidFill>
                <a:schemeClr val="lt1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 rot="-5400000">
            <a:off x="-395850" y="644950"/>
            <a:ext cx="17691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À DÉCOUPER</a:t>
            </a:r>
            <a:endParaRPr b="1" sz="18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2767175" y="37330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6" name="Google Shape;106;p14"/>
          <p:cNvSpPr/>
          <p:nvPr/>
        </p:nvSpPr>
        <p:spPr>
          <a:xfrm>
            <a:off x="2767175" y="41311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2767175" y="45292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8" name="Google Shape;108;p14"/>
          <p:cNvSpPr/>
          <p:nvPr/>
        </p:nvSpPr>
        <p:spPr>
          <a:xfrm>
            <a:off x="4889700" y="37330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4889700" y="41311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10" name="Google Shape;110;p14"/>
          <p:cNvSpPr/>
          <p:nvPr/>
        </p:nvSpPr>
        <p:spPr>
          <a:xfrm>
            <a:off x="4889700" y="45292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11" name="Google Shape;111;p14"/>
          <p:cNvSpPr/>
          <p:nvPr/>
        </p:nvSpPr>
        <p:spPr>
          <a:xfrm>
            <a:off x="7012225" y="37330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12" name="Google Shape;112;p14"/>
          <p:cNvSpPr/>
          <p:nvPr/>
        </p:nvSpPr>
        <p:spPr>
          <a:xfrm>
            <a:off x="7012225" y="41311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7012225" y="4529200"/>
            <a:ext cx="1990800" cy="398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FF0000"/>
                </a:solidFill>
                <a:latin typeface="Palanquin"/>
                <a:ea typeface="Palanquin"/>
                <a:cs typeface="Palanquin"/>
                <a:sym typeface="Palanquin"/>
              </a:rPr>
              <a:t>…</a:t>
            </a:r>
            <a:endParaRPr b="1" sz="1000">
              <a:solidFill>
                <a:srgbClr val="FF0000"/>
              </a:solidFill>
              <a:latin typeface="Palanquin"/>
              <a:ea typeface="Palanquin"/>
              <a:cs typeface="Palanquin"/>
              <a:sym typeface="Palanqu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