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440000" cx="7560000"/>
  <p:notesSz cx="6858000" cy="9144000"/>
  <p:embeddedFontLst>
    <p:embeddedFont>
      <p:font typeface="Palanquin Light"/>
      <p:regular r:id="rId9"/>
      <p:bold r:id="rId10"/>
    </p:embeddedFont>
    <p:embeddedFont>
      <p:font typeface="Palanquin"/>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CE0601-F172-4647-B9EB-2B366B6A0886}">
  <a:tblStyle styleId="{13CE0601-F172-4647-B9EB-2B366B6A088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regular.fntdata"/><Relationship Id="rId10" Type="http://schemas.openxmlformats.org/officeDocument/2006/relationships/font" Target="fonts/PalanquinLight-bold.fntdata"/><Relationship Id="rId12" Type="http://schemas.openxmlformats.org/officeDocument/2006/relationships/font" Target="fonts/Palanquin-bold.fntdata"/><Relationship Id="rId9" Type="http://schemas.openxmlformats.org/officeDocument/2006/relationships/font" Target="fonts/Palanquin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e74b604c3a_0_9: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e74b604c3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iletaitdesfois.fr/" TargetMode="External"/><Relationship Id="rId4" Type="http://schemas.openxmlformats.org/officeDocument/2006/relationships/hyperlink" Target="https://media-animation.be/Critiquer-l-info-5-approches-pour-une-education-aux-medias.htm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{13CE0601-F172-4647-B9EB-2B366B6A0886}</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3 points de vue</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Comprendre la notion de point de vue et d'interprétation personnelle de l’information</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“Moi”</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rPr lang="fr">
                          <a:solidFill>
                            <a:srgbClr val="003081"/>
                          </a:solidFill>
                          <a:latin typeface="Palanquin"/>
                          <a:ea typeface="Palanquin"/>
                          <a:cs typeface="Palanquin"/>
                          <a:sym typeface="Palanquin"/>
                        </a:rPr>
                        <a:t>1 h</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238925"/>
          <a:ext cx="3000000" cy="3000000"/>
        </p:xfrm>
        <a:graphic>
          <a:graphicData uri="http://schemas.openxmlformats.org/drawingml/2006/table">
            <a:tbl>
              <a:tblPr>
                <a:noFill/>
                <a:tableStyleId>{13CE0601-F172-4647-B9EB-2B366B6A0886}</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Intro</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introduit la séance en demandant aux participants : “À votre avis, pourquoi nous ne pensons pas tous la même chose sur un même sujet ?”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Après l’échange, il revient sur la définition de point de vue et explique que nous interprétons les informations que nous recevons en fonction de nos expériences personnelles, nos émotions, nos connaissances, nos convictions,…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1</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rPr b="1" lang="fr">
                          <a:solidFill>
                            <a:srgbClr val="003081"/>
                          </a:solidFill>
                          <a:latin typeface="Palanquin"/>
                          <a:ea typeface="Palanquin"/>
                          <a:cs typeface="Palanquin"/>
                          <a:sym typeface="Palanquin"/>
                        </a:rPr>
                        <a:t>- Image</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Pour illustrer cela, l’animateur propose un premier atelier qui est de l’analyse d’image. Les participants forment des groupes de trois et se voient distribuer la fiche d’activité. </a:t>
                      </a:r>
                      <a:br>
                        <a:rPr lang="fr" sz="1200">
                          <a:solidFill>
                            <a:srgbClr val="003081"/>
                          </a:solidFill>
                          <a:latin typeface="Palanquin"/>
                          <a:ea typeface="Palanquin"/>
                          <a:cs typeface="Palanquin"/>
                          <a:sym typeface="Palanquin"/>
                        </a:rPr>
                      </a:b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explique le principe du jeu : </a:t>
                      </a:r>
                      <a:r>
                        <a:rPr i="1" lang="fr" sz="1200">
                          <a:solidFill>
                            <a:srgbClr val="003081"/>
                          </a:solidFill>
                          <a:latin typeface="Palanquin"/>
                          <a:ea typeface="Palanquin"/>
                          <a:cs typeface="Palanquin"/>
                          <a:sym typeface="Palanquin"/>
                        </a:rPr>
                        <a:t>“Désignez dans votre équipe, qui sera le dragon, qui sera la princesse et qui sera le chevalier. Je vais vous montrer plusieurs image et en fonction de votre personnage, décrivez sur la feuille en une phrase ce qui semble se passer sur l’image.”</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montre la première image. Les participants écrivent puis mettent en commun leur interprétation de l’action. Ils se rendent compte que chacun à un point de vue différent sur ce qu’il se passe. </a:t>
                      </a:r>
                      <a:br>
                        <a:rPr lang="fr" sz="1200">
                          <a:solidFill>
                            <a:srgbClr val="003081"/>
                          </a:solidFill>
                          <a:latin typeface="Palanquin"/>
                          <a:ea typeface="Palanquin"/>
                          <a:cs typeface="Palanquin"/>
                          <a:sym typeface="Palanquin"/>
                        </a:rPr>
                      </a:b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L’animateur montre les images suivantes et ainsi de suite.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2</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rPr b="1" lang="fr">
                          <a:solidFill>
                            <a:srgbClr val="003081"/>
                          </a:solidFill>
                          <a:latin typeface="Palanquin"/>
                          <a:ea typeface="Palanquin"/>
                          <a:cs typeface="Palanquin"/>
                          <a:sym typeface="Palanquin"/>
                        </a:rPr>
                        <a:t>- Article</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Pour rendre cela plus concret, l’animateur propose de recommencer l’expérience avec un article (choisi au préalable).</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Cette fois-ci, les rôles des participants sont :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L’enthousiaste : le contenu fait écho chez moi et j’offre une totale confiance à ce qui est écrit. Je cherche dans le texte tout ce qui confirme ce que je pensais déjà. Je ne remets pas le contenu en question : ce journaliste a tout bon. </a:t>
                      </a:r>
                      <a:endParaRPr sz="1200">
                        <a:solidFill>
                          <a:srgbClr val="003081"/>
                        </a:solidFill>
                        <a:latin typeface="Palanquin"/>
                        <a:ea typeface="Palanquin"/>
                        <a:cs typeface="Palanquin"/>
                        <a:sym typeface="Palanquin"/>
                      </a:endParaRPr>
                    </a:p>
                    <a:p>
                      <a:pPr indent="0" lvl="0" marL="457200" rtl="0" algn="l">
                        <a:spcBef>
                          <a:spcPts val="0"/>
                        </a:spcBef>
                        <a:spcAft>
                          <a:spcPts val="0"/>
                        </a:spcAft>
                        <a:buNone/>
                      </a:pPr>
                      <a: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Celui en opposition  : je repère directement que ce contenu est fantaisiste ou malhonnête. Je n’offre aucun crédit à l’auteur car il n’a rien compris au sujet. Je trouve des arguments qui permettent de prouver que cette information, c’est du bidon.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56" name="Google Shape;56;p13"/>
          <p:cNvSpPr/>
          <p:nvPr/>
        </p:nvSpPr>
        <p:spPr>
          <a:xfrm>
            <a:off x="22529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p:nvPr/>
        </p:nvSpPr>
        <p:spPr>
          <a:xfrm>
            <a:off x="3827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8" name="Google Shape;58;p13"/>
          <p:cNvSpPr txBox="1"/>
          <p:nvPr/>
        </p:nvSpPr>
        <p:spPr>
          <a:xfrm>
            <a:off x="1104550" y="1915025"/>
            <a:ext cx="11484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ordinateur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et vidéo</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projecteur</a:t>
            </a:r>
            <a:endParaRPr sz="1800">
              <a:solidFill>
                <a:srgbClr val="595959"/>
              </a:solidFill>
            </a:endParaRPr>
          </a:p>
        </p:txBody>
      </p:sp>
      <p:sp>
        <p:nvSpPr>
          <p:cNvPr id="59" name="Google Shape;59;p13"/>
          <p:cNvSpPr txBox="1"/>
          <p:nvPr/>
        </p:nvSpPr>
        <p:spPr>
          <a:xfrm>
            <a:off x="2974725" y="1915025"/>
            <a:ext cx="9630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Les fiches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d’activités</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à imprimer</a:t>
            </a:r>
            <a:endParaRPr sz="1200">
              <a:solidFill>
                <a:srgbClr val="003081"/>
              </a:solidFill>
              <a:latin typeface="Palanquin"/>
              <a:ea typeface="Palanquin"/>
              <a:cs typeface="Palanquin"/>
              <a:sym typeface="Palanquin"/>
            </a:endParaRPr>
          </a:p>
        </p:txBody>
      </p:sp>
      <p:pic>
        <p:nvPicPr>
          <p:cNvPr id="60" name="Google Shape;60;p13"/>
          <p:cNvPicPr preferRelativeResize="0"/>
          <p:nvPr/>
        </p:nvPicPr>
        <p:blipFill rotWithShape="1">
          <a:blip r:embed="rId3">
            <a:alphaModFix/>
          </a:blip>
          <a:srcRect b="20616" l="0" r="0" t="0"/>
          <a:stretch/>
        </p:blipFill>
        <p:spPr>
          <a:xfrm>
            <a:off x="456813" y="2048225"/>
            <a:ext cx="573674" cy="455411"/>
          </a:xfrm>
          <a:prstGeom prst="rect">
            <a:avLst/>
          </a:prstGeom>
          <a:noFill/>
          <a:ln>
            <a:noFill/>
          </a:ln>
        </p:spPr>
      </p:pic>
      <p:sp>
        <p:nvSpPr>
          <p:cNvPr id="61" name="Google Shape;61;p13"/>
          <p:cNvSpPr/>
          <p:nvPr/>
        </p:nvSpPr>
        <p:spPr>
          <a:xfrm>
            <a:off x="3937713"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3"/>
          <p:cNvSpPr txBox="1"/>
          <p:nvPr/>
        </p:nvSpPr>
        <p:spPr>
          <a:xfrm>
            <a:off x="4659500" y="1915025"/>
            <a:ext cx="9630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Les images à projeter</a:t>
            </a:r>
            <a:endParaRPr sz="1800">
              <a:solidFill>
                <a:srgbClr val="595959"/>
              </a:solidFill>
            </a:endParaRPr>
          </a:p>
        </p:txBody>
      </p:sp>
      <p:sp>
        <p:nvSpPr>
          <p:cNvPr id="63" name="Google Shape;63;p13"/>
          <p:cNvSpPr/>
          <p:nvPr/>
        </p:nvSpPr>
        <p:spPr>
          <a:xfrm>
            <a:off x="562248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txBox="1"/>
          <p:nvPr/>
        </p:nvSpPr>
        <p:spPr>
          <a:xfrm>
            <a:off x="6344275" y="1915025"/>
            <a:ext cx="9630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L’article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à imprimer</a:t>
            </a:r>
            <a:endParaRPr sz="1800">
              <a:solidFill>
                <a:srgbClr val="595959"/>
              </a:solidFill>
            </a:endParaRPr>
          </a:p>
        </p:txBody>
      </p:sp>
      <p:pic>
        <p:nvPicPr>
          <p:cNvPr id="65" name="Google Shape;65;p13"/>
          <p:cNvPicPr preferRelativeResize="0"/>
          <p:nvPr/>
        </p:nvPicPr>
        <p:blipFill>
          <a:blip r:embed="rId4">
            <a:alphaModFix/>
          </a:blip>
          <a:stretch>
            <a:fillRect/>
          </a:stretch>
        </p:blipFill>
        <p:spPr>
          <a:xfrm rot="-417710">
            <a:off x="3943590" y="2004475"/>
            <a:ext cx="710054" cy="455399"/>
          </a:xfrm>
          <a:prstGeom prst="rect">
            <a:avLst/>
          </a:prstGeom>
          <a:noFill/>
          <a:ln>
            <a:noFill/>
          </a:ln>
        </p:spPr>
      </p:pic>
      <p:pic>
        <p:nvPicPr>
          <p:cNvPr id="66" name="Google Shape;66;p13"/>
          <p:cNvPicPr preferRelativeResize="0"/>
          <p:nvPr/>
        </p:nvPicPr>
        <p:blipFill>
          <a:blip r:embed="rId5">
            <a:alphaModFix/>
          </a:blip>
          <a:stretch>
            <a:fillRect/>
          </a:stretch>
        </p:blipFill>
        <p:spPr>
          <a:xfrm rot="-5747398">
            <a:off x="2387034" y="1954473"/>
            <a:ext cx="453599" cy="6428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graphicFrame>
        <p:nvGraphicFramePr>
          <p:cNvPr id="71" name="Google Shape;71;p14"/>
          <p:cNvGraphicFramePr/>
          <p:nvPr/>
        </p:nvGraphicFramePr>
        <p:xfrm>
          <a:off x="267925" y="248075"/>
          <a:ext cx="3000000" cy="3000000"/>
        </p:xfrm>
        <a:graphic>
          <a:graphicData uri="http://schemas.openxmlformats.org/drawingml/2006/table">
            <a:tbl>
              <a:tblPr>
                <a:noFill/>
                <a:tableStyleId>{13CE0601-F172-4647-B9EB-2B366B6A0886}</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2</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rPr b="1" lang="fr">
                          <a:solidFill>
                            <a:srgbClr val="003081"/>
                          </a:solidFill>
                          <a:latin typeface="Palanquin"/>
                          <a:ea typeface="Palanquin"/>
                          <a:cs typeface="Palanquin"/>
                          <a:sym typeface="Palanquin"/>
                        </a:rPr>
                        <a:t>- Article</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Le mitigé : ce contenu ne me semble pas faux ou malintentionné, mais je réfléchis à certains aspects qui mériteraient plus de recherche, qui font exception à ce qui est écrit. Je suis d’accord avec l’info, mais…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Chaque participant interprète ensuite l’article selon la posture imposée, avant une mise en commun avec ceux qui ont hérité du même rôle. </a:t>
                      </a:r>
                      <a:r>
                        <a:rPr lang="fr" sz="1200">
                          <a:solidFill>
                            <a:srgbClr val="003081"/>
                          </a:solidFill>
                          <a:latin typeface="Palanquin"/>
                          <a:ea typeface="Palanquin"/>
                          <a:cs typeface="Palanquin"/>
                          <a:sym typeface="Palanquin"/>
                        </a:rPr>
                        <a:t>À partir des interprétations proposées, l’animateur tente de faire ressortir les visions du monde (les cadres remis en cause ou pas) qui sous-tendent généralement la réception du message.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En conclusion, l’animateur ne propose pas « la vérité du document ou du message », mais plutôt une réflexion sur la manière dont une même information peut être comprise à travers différents prismes de lecture : quelle posture aurait adopté un médecin, une habitante d’un autre pays, une personne vivant au siècle passé…</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72" name="Google Shape;72;p14"/>
          <p:cNvSpPr/>
          <p:nvPr/>
        </p:nvSpPr>
        <p:spPr>
          <a:xfrm>
            <a:off x="244500" y="8863550"/>
            <a:ext cx="7071000" cy="138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fr" sz="1200">
                <a:solidFill>
                  <a:srgbClr val="FF0000"/>
                </a:solidFill>
                <a:latin typeface="Palanquin"/>
                <a:ea typeface="Palanquin"/>
                <a:cs typeface="Palanquin"/>
                <a:sym typeface="Palanquin"/>
              </a:rPr>
              <a:t>Cette activité a été conçue à partir des activités de : </a:t>
            </a:r>
            <a:endParaRPr b="1" sz="1200">
              <a:solidFill>
                <a:srgbClr val="FF0000"/>
              </a:solidFill>
              <a:latin typeface="Palanquin"/>
              <a:ea typeface="Palanquin"/>
              <a:cs typeface="Palanquin"/>
              <a:sym typeface="Palanquin"/>
            </a:endParaRPr>
          </a:p>
          <a:p>
            <a:pPr indent="0" lvl="0" marL="0" rtl="0" algn="l">
              <a:spcBef>
                <a:spcPts val="0"/>
              </a:spcBef>
              <a:spcAft>
                <a:spcPts val="0"/>
              </a:spcAft>
              <a:buNone/>
            </a:pPr>
            <a:r>
              <a:t/>
            </a:r>
            <a:endParaRPr b="1" sz="1200">
              <a:solidFill>
                <a:srgbClr val="FF0000"/>
              </a:solidFill>
              <a:latin typeface="Palanquin"/>
              <a:ea typeface="Palanquin"/>
              <a:cs typeface="Palanquin"/>
              <a:sym typeface="Palanquin"/>
            </a:endParaRPr>
          </a:p>
          <a:p>
            <a:pPr indent="-304800" lvl="0" marL="457200" rtl="0" algn="l">
              <a:spcBef>
                <a:spcPts val="0"/>
              </a:spcBef>
              <a:spcAft>
                <a:spcPts val="0"/>
              </a:spcAft>
              <a:buClr>
                <a:srgbClr val="FF0000"/>
              </a:buClr>
              <a:buSzPts val="1200"/>
              <a:buFont typeface="Palanquin"/>
              <a:buChar char="-"/>
            </a:pPr>
            <a:r>
              <a:rPr lang="fr" sz="1200">
                <a:solidFill>
                  <a:srgbClr val="FF0000"/>
                </a:solidFill>
                <a:latin typeface="Palanquin"/>
                <a:ea typeface="Palanquin"/>
                <a:cs typeface="Palanquin"/>
                <a:sym typeface="Palanquin"/>
              </a:rPr>
              <a:t>Il était des fois - Valentin Gall - </a:t>
            </a:r>
            <a:r>
              <a:rPr lang="fr" sz="1200" u="sng">
                <a:solidFill>
                  <a:srgbClr val="FF0000"/>
                </a:solidFill>
                <a:latin typeface="Palanquin"/>
                <a:ea typeface="Palanquin"/>
                <a:cs typeface="Palanquin"/>
                <a:sym typeface="Palanquin"/>
                <a:hlinkClick r:id="rId3">
                  <a:extLst>
                    <a:ext uri="{A12FA001-AC4F-418D-AE19-62706E023703}">
                      <ahyp:hlinkClr val="tx"/>
                    </a:ext>
                  </a:extLst>
                </a:hlinkClick>
              </a:rPr>
              <a:t>http://iletaitdesfois.fr/</a:t>
            </a:r>
            <a:br>
              <a:rPr lang="fr" sz="1200">
                <a:solidFill>
                  <a:srgbClr val="FF0000"/>
                </a:solidFill>
                <a:latin typeface="Palanquin"/>
                <a:ea typeface="Palanquin"/>
                <a:cs typeface="Palanquin"/>
                <a:sym typeface="Palanquin"/>
              </a:rPr>
            </a:br>
            <a:endParaRPr sz="1200">
              <a:solidFill>
                <a:srgbClr val="FF0000"/>
              </a:solidFill>
              <a:latin typeface="Palanquin"/>
              <a:ea typeface="Palanquin"/>
              <a:cs typeface="Palanquin"/>
              <a:sym typeface="Palanquin"/>
            </a:endParaRPr>
          </a:p>
          <a:p>
            <a:pPr indent="-304800" lvl="0" marL="457200" rtl="0" algn="l">
              <a:spcBef>
                <a:spcPts val="0"/>
              </a:spcBef>
              <a:spcAft>
                <a:spcPts val="0"/>
              </a:spcAft>
              <a:buClr>
                <a:srgbClr val="FF0000"/>
              </a:buClr>
              <a:buSzPts val="1200"/>
              <a:buFont typeface="Palanquin"/>
              <a:buChar char="-"/>
            </a:pPr>
            <a:r>
              <a:rPr lang="fr" sz="1200">
                <a:solidFill>
                  <a:srgbClr val="FF0000"/>
                </a:solidFill>
                <a:latin typeface="Palanquin"/>
                <a:ea typeface="Palanquin"/>
                <a:cs typeface="Palanquin"/>
                <a:sym typeface="Palanquin"/>
              </a:rPr>
              <a:t>Critiquer l’info, 5 approches pour une éducation aux médias - Média animation - </a:t>
            </a:r>
            <a:r>
              <a:rPr lang="fr" sz="1200" u="sng">
                <a:solidFill>
                  <a:srgbClr val="FF0000"/>
                </a:solidFill>
                <a:latin typeface="Palanquin"/>
                <a:ea typeface="Palanquin"/>
                <a:cs typeface="Palanquin"/>
                <a:sym typeface="Palanquin"/>
                <a:hlinkClick r:id="rId4">
                  <a:extLst>
                    <a:ext uri="{A12FA001-AC4F-418D-AE19-62706E023703}">
                      <ahyp:hlinkClr val="tx"/>
                    </a:ext>
                  </a:extLst>
                </a:hlinkClick>
              </a:rPr>
              <a:t>https://media-animation.be/Critiquer-l-info-5-approches-pour-une-education-aux-medias.html</a:t>
            </a:r>
            <a:endParaRPr sz="1200">
              <a:solidFill>
                <a:srgbClr val="FF0000"/>
              </a:solidFill>
              <a:latin typeface="Palanquin"/>
              <a:ea typeface="Palanquin"/>
              <a:cs typeface="Palanquin"/>
              <a:sym typeface="Palanqui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