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</p:sldIdLst>
  <p:sldSz cy="10440000" cx="7560000"/>
  <p:notesSz cx="6858000" cy="9144000"/>
  <p:embeddedFontLst>
    <p:embeddedFont>
      <p:font typeface="Palanquin Light"/>
      <p:regular r:id="rId8"/>
      <p:bold r:id="rId9"/>
    </p:embeddedFont>
    <p:embeddedFont>
      <p:font typeface="Palanquin"/>
      <p:regular r:id="rId10"/>
      <p:bold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288">
          <p15:clr>
            <a:srgbClr val="747775"/>
          </p15:clr>
        </p15:guide>
        <p15:guide id="2" pos="2381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12C4D930-3360-40E7-9030-7CB749ECE231}">
  <a:tblStyle styleId="{12C4D930-3360-40E7-9030-7CB749ECE23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288" orient="horz"/>
        <p:guide pos="2381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Palanquin-bold.fntdata"/><Relationship Id="rId10" Type="http://schemas.openxmlformats.org/officeDocument/2006/relationships/font" Target="fonts/Palanquin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PalanquinLight-bold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font" Target="fonts/PalanquinLight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87788" y="685800"/>
            <a:ext cx="2483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87788" y="685800"/>
            <a:ext cx="2483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57712" y="1511298"/>
            <a:ext cx="7044600" cy="4166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57705" y="5752555"/>
            <a:ext cx="7044600" cy="16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57705" y="2245153"/>
            <a:ext cx="7044600" cy="3985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57705" y="6398217"/>
            <a:ext cx="7044600" cy="264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57705" y="4365680"/>
            <a:ext cx="7044600" cy="1708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57705" y="2339232"/>
            <a:ext cx="7044600" cy="693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57705" y="2339232"/>
            <a:ext cx="3306900" cy="693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3995291" y="2339232"/>
            <a:ext cx="3306900" cy="693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57705" y="1127727"/>
            <a:ext cx="2321700" cy="153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57705" y="2820535"/>
            <a:ext cx="2321700" cy="645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05325" y="913690"/>
            <a:ext cx="5264700" cy="830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780000" y="-254"/>
            <a:ext cx="3780000" cy="10440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19508" y="2503032"/>
            <a:ext cx="3344400" cy="3008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19508" y="5689531"/>
            <a:ext cx="3344400" cy="250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083839" y="1469689"/>
            <a:ext cx="3172200" cy="750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57705" y="8586994"/>
            <a:ext cx="4959600" cy="1228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57705" y="2339232"/>
            <a:ext cx="7044600" cy="69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1" Type="http://schemas.openxmlformats.org/officeDocument/2006/relationships/image" Target="../media/image10.png"/><Relationship Id="rId10" Type="http://schemas.openxmlformats.org/officeDocument/2006/relationships/image" Target="../media/image11.png"/><Relationship Id="rId13" Type="http://schemas.openxmlformats.org/officeDocument/2006/relationships/image" Target="../media/image6.png"/><Relationship Id="rId1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7.png"/><Relationship Id="rId9" Type="http://schemas.openxmlformats.org/officeDocument/2006/relationships/image" Target="../media/image4.png"/><Relationship Id="rId14" Type="http://schemas.openxmlformats.org/officeDocument/2006/relationships/image" Target="../media/image8.png"/><Relationship Id="rId5" Type="http://schemas.openxmlformats.org/officeDocument/2006/relationships/image" Target="../media/image12.png"/><Relationship Id="rId6" Type="http://schemas.openxmlformats.org/officeDocument/2006/relationships/image" Target="../media/image3.png"/><Relationship Id="rId7" Type="http://schemas.openxmlformats.org/officeDocument/2006/relationships/image" Target="../media/image2.png"/><Relationship Id="rId8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" name="Google Shape;54;p13"/>
          <p:cNvGraphicFramePr/>
          <p:nvPr/>
        </p:nvGraphicFramePr>
        <p:xfrm>
          <a:off x="267925" y="2414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{12C4D930-3360-40E7-9030-7CB749ECE231}</a:tableStyleId>
              </a:tblPr>
              <a:tblGrid>
                <a:gridCol w="1140100"/>
                <a:gridCol w="3774150"/>
                <a:gridCol w="1292300"/>
                <a:gridCol w="874150"/>
              </a:tblGrid>
              <a:tr h="181925">
                <a:tc gridSpan="4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3000">
                          <a:solidFill>
                            <a:srgbClr val="FFFFFF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O’Tacos</a:t>
                      </a:r>
                      <a:endParaRPr b="1" sz="3000">
                        <a:solidFill>
                          <a:srgbClr val="FFFFFF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3081"/>
                    </a:solidFill>
                  </a:tcPr>
                </a:tc>
                <a:tc hMerge="1"/>
                <a:tc hMerge="1"/>
                <a:tc hMerge="1"/>
              </a:tr>
              <a:tr h="112625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Objectif : </a:t>
                      </a:r>
                      <a:r>
                        <a:rPr lang="fr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Se représenter le modèle économique des médias numériques</a:t>
                      </a:r>
                      <a:endParaRPr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3081">
                        <a:alpha val="5700"/>
                      </a:srgbClr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Domaine : </a:t>
                      </a:r>
                      <a:r>
                        <a:rPr lang="fr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“Nous”</a:t>
                      </a:r>
                      <a:endParaRPr sz="1200">
                        <a:solidFill>
                          <a:srgbClr val="003081"/>
                        </a:solidFill>
                        <a:latin typeface="Palanquin Light"/>
                        <a:ea typeface="Palanquin Light"/>
                        <a:cs typeface="Palanquin Light"/>
                        <a:sym typeface="Palanquin Light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3081">
                        <a:alpha val="57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Durée : </a:t>
                      </a:r>
                      <a:r>
                        <a:rPr lang="fr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3</a:t>
                      </a:r>
                      <a:r>
                        <a:rPr lang="fr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0 min</a:t>
                      </a:r>
                      <a:endParaRPr b="1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3081">
                        <a:alpha val="5700"/>
                      </a:srgbClr>
                    </a:solidFill>
                  </a:tcPr>
                </a:tc>
              </a:tr>
              <a:tr h="307050">
                <a:tc gridSpan="4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Matériel nécessaire : </a:t>
                      </a:r>
                      <a:endParaRPr b="1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3081">
                        <a:alpha val="5700"/>
                      </a:srgbClr>
                    </a:solidFill>
                  </a:tcPr>
                </a:tc>
                <a:tc hMerge="1"/>
                <a:tc hMerge="1"/>
                <a:tc hMerge="1"/>
              </a:tr>
            </a:tbl>
          </a:graphicData>
        </a:graphic>
      </p:graphicFrame>
      <p:graphicFrame>
        <p:nvGraphicFramePr>
          <p:cNvPr id="55" name="Google Shape;55;p13"/>
          <p:cNvGraphicFramePr/>
          <p:nvPr/>
        </p:nvGraphicFramePr>
        <p:xfrm>
          <a:off x="267925" y="31627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{12C4D930-3360-40E7-9030-7CB749ECE231}</a:tableStyleId>
              </a:tblPr>
              <a:tblGrid>
                <a:gridCol w="877275"/>
                <a:gridCol w="5329275"/>
                <a:gridCol w="874125"/>
              </a:tblGrid>
              <a:tr h="3440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Étape </a:t>
                      </a:r>
                      <a:endParaRPr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3081">
                        <a:alpha val="2215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Déroulé</a:t>
                      </a:r>
                      <a:endParaRPr b="1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3081">
                        <a:alpha val="2215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Support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3081">
                        <a:alpha val="22150"/>
                      </a:srgbClr>
                    </a:solidFill>
                  </a:tcPr>
                </a:tc>
              </a:tr>
              <a:tr h="36787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Intro</a:t>
                      </a:r>
                      <a:endParaRPr b="1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3081">
                        <a:alpha val="57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fr" sz="1100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Comment l’information arrive jusqu’à moi sur les réseaux ? </a:t>
                      </a:r>
                      <a:endParaRPr b="1" sz="11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100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L’intervenant pose l’analogie entre les écrans et la fenêtre d’une maison. Par la fenêtre, nous voyons des informations qui nous arrivent. </a:t>
                      </a:r>
                      <a:endParaRPr sz="11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100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Cependant, dehors, il y a pleins d’autres informations qui circulent mais nous ne les voyons pas à travers de notre fenêtre ? L’intervenant demande au groupe “pourquoi selon vous ?” </a:t>
                      </a:r>
                      <a:endParaRPr b="1" sz="11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sz="1100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C’est là que les médias entrent en jeu. Avec nos usages numériques, nous leur envoyons des données nous concernant. </a:t>
                      </a:r>
                      <a:endParaRPr sz="11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sz="1100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Grâce à des algorithmes, ils utilisent nos données pour sélectionner les informations qui seront les plus pertinentes pour nous. </a:t>
                      </a:r>
                      <a:endParaRPr sz="11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sz="1100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Les réseaux sociaux nous envoient donc des informations personnalisées, ce qui peut petit-à-petit nous enfermer dans une bulle informationnelle appelée “bulle de filtre”. </a:t>
                      </a:r>
                      <a:endParaRPr sz="11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sz="1100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L’intervenant explique que les marques entrent dans le système et payent les réseaux sociaux pour nous proposer de la publicité ciblée et donc du potentiel  achat de notre part. </a:t>
                      </a:r>
                      <a:endParaRPr sz="11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100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L’intervenant explique que les marques entrent dans le système et payent les réseaux sociaux pour nous proposer de la publicité ciblée et donc du potentiel  achat de notre part. </a:t>
                      </a:r>
                      <a:endParaRPr sz="12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3081">
                        <a:alpha val="57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3081">
                        <a:alpha val="5700"/>
                      </a:srgbClr>
                    </a:solidFill>
                  </a:tcPr>
                </a:tc>
              </a:tr>
              <a:tr h="10321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Exem-</a:t>
                      </a:r>
                      <a:endParaRPr b="1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ple d’O’Tacos</a:t>
                      </a:r>
                      <a:endParaRPr b="1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3081">
                        <a:alpha val="57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sz="1100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O’Tacos propose de la publicité ciblée plutôt aux garçons inscrits dans des clubs de football à moins de 30 km d’un restaurant O’Tacos. </a:t>
                      </a:r>
                      <a:endParaRPr sz="11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100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Si vous correspondez au profil, vous avez plus de chance de voir apparaître dans votre fil d’actualité une publicité O’Tacos.  </a:t>
                      </a:r>
                      <a:endParaRPr sz="11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3081">
                        <a:alpha val="57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3081">
                        <a:alpha val="57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56" name="Google Shape;56;p13"/>
          <p:cNvSpPr/>
          <p:nvPr/>
        </p:nvSpPr>
        <p:spPr>
          <a:xfrm>
            <a:off x="423400" y="1956800"/>
            <a:ext cx="721800" cy="721800"/>
          </a:xfrm>
          <a:prstGeom prst="ellipse">
            <a:avLst/>
          </a:prstGeom>
          <a:solidFill>
            <a:srgbClr val="00308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/>
          <p:nvPr/>
        </p:nvSpPr>
        <p:spPr>
          <a:xfrm>
            <a:off x="3312038" y="1956800"/>
            <a:ext cx="721800" cy="721800"/>
          </a:xfrm>
          <a:prstGeom prst="ellipse">
            <a:avLst/>
          </a:prstGeom>
          <a:solidFill>
            <a:srgbClr val="00308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3"/>
          <p:cNvSpPr txBox="1"/>
          <p:nvPr/>
        </p:nvSpPr>
        <p:spPr>
          <a:xfrm>
            <a:off x="1145200" y="1956800"/>
            <a:ext cx="2166900" cy="72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rgbClr val="003081"/>
                </a:solidFill>
                <a:latin typeface="Palanquin"/>
                <a:ea typeface="Palanquin"/>
                <a:cs typeface="Palanquin"/>
                <a:sym typeface="Palanquin"/>
              </a:rPr>
              <a:t>Un ordinateur </a:t>
            </a:r>
            <a:endParaRPr sz="1200">
              <a:solidFill>
                <a:srgbClr val="003081"/>
              </a:solidFill>
              <a:latin typeface="Palanquin"/>
              <a:ea typeface="Palanquin"/>
              <a:cs typeface="Palanquin"/>
              <a:sym typeface="Palanqui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rgbClr val="003081"/>
                </a:solidFill>
                <a:latin typeface="Palanquin"/>
                <a:ea typeface="Palanquin"/>
                <a:cs typeface="Palanquin"/>
                <a:sym typeface="Palanquin"/>
              </a:rPr>
              <a:t>et un vidéo-projecteur</a:t>
            </a:r>
            <a:endParaRPr sz="1800">
              <a:solidFill>
                <a:srgbClr val="595959"/>
              </a:solidFill>
            </a:endParaRPr>
          </a:p>
        </p:txBody>
      </p:sp>
      <p:pic>
        <p:nvPicPr>
          <p:cNvPr id="59" name="Google Shape;59;p13"/>
          <p:cNvPicPr preferRelativeResize="0"/>
          <p:nvPr/>
        </p:nvPicPr>
        <p:blipFill rotWithShape="1">
          <a:blip r:embed="rId3">
            <a:alphaModFix/>
          </a:blip>
          <a:srcRect b="20616" l="0" r="0" t="0"/>
          <a:stretch/>
        </p:blipFill>
        <p:spPr>
          <a:xfrm>
            <a:off x="497463" y="2090000"/>
            <a:ext cx="573674" cy="455411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3"/>
          <p:cNvSpPr txBox="1"/>
          <p:nvPr/>
        </p:nvSpPr>
        <p:spPr>
          <a:xfrm>
            <a:off x="4033850" y="1956800"/>
            <a:ext cx="972300" cy="72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200">
                <a:solidFill>
                  <a:srgbClr val="003081"/>
                </a:solidFill>
                <a:latin typeface="Palanquin"/>
                <a:ea typeface="Palanquin"/>
                <a:cs typeface="Palanquin"/>
                <a:sym typeface="Palanquin"/>
              </a:rPr>
              <a:t>Le support </a:t>
            </a:r>
            <a:endParaRPr sz="1200">
              <a:solidFill>
                <a:srgbClr val="003081"/>
              </a:solidFill>
              <a:latin typeface="Palanquin"/>
              <a:ea typeface="Palanquin"/>
              <a:cs typeface="Palanquin"/>
              <a:sym typeface="Palanqui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rgbClr val="003081"/>
                </a:solidFill>
                <a:latin typeface="Palanquin"/>
                <a:ea typeface="Palanquin"/>
                <a:cs typeface="Palanquin"/>
                <a:sym typeface="Palanquin"/>
              </a:rPr>
              <a:t>d’animation</a:t>
            </a:r>
            <a:endParaRPr sz="1200">
              <a:solidFill>
                <a:srgbClr val="003081"/>
              </a:solidFill>
              <a:latin typeface="Palanquin"/>
              <a:ea typeface="Palanquin"/>
              <a:cs typeface="Palanquin"/>
              <a:sym typeface="Palanquin"/>
            </a:endParaRPr>
          </a:p>
        </p:txBody>
      </p:sp>
      <p:pic>
        <p:nvPicPr>
          <p:cNvPr id="61" name="Google Shape;61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300545">
            <a:off x="3312050" y="2061400"/>
            <a:ext cx="721798" cy="512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528908" y="9203513"/>
            <a:ext cx="763793" cy="571818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528900" y="7896475"/>
            <a:ext cx="763792" cy="586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528901" y="8551285"/>
            <a:ext cx="763792" cy="584163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599888" y="3640875"/>
            <a:ext cx="621819" cy="442828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3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598914" y="4272014"/>
            <a:ext cx="623778" cy="440718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3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6598911" y="4901053"/>
            <a:ext cx="623779" cy="441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3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6598911" y="5465878"/>
            <a:ext cx="623779" cy="441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3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6598923" y="5984174"/>
            <a:ext cx="623797" cy="440736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3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6598900" y="6809977"/>
            <a:ext cx="623797" cy="440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3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6598911" y="7289121"/>
            <a:ext cx="623777" cy="4414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