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10440000" cx="7560000"/>
  <p:notesSz cx="6858000" cy="9144000"/>
  <p:embeddedFontLst>
    <p:embeddedFont>
      <p:font typeface="Palanquin Light"/>
      <p:regular r:id="rId9"/>
      <p:bold r:id="rId10"/>
    </p:embeddedFont>
    <p:embeddedFont>
      <p:font typeface="Palanquin"/>
      <p:regular r:id="rId11"/>
      <p:bold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88">
          <p15:clr>
            <a:srgbClr val="747775"/>
          </p15:clr>
        </p15:guide>
        <p15:guide id="2" pos="23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EC49322-48DC-40EA-9C14-828514D71185}">
  <a:tblStyle styleId="{EEC49322-48DC-40EA-9C14-828514D7118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8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font" Target="fonts/Palanquin-regular.fntdata"/><Relationship Id="rId10" Type="http://schemas.openxmlformats.org/officeDocument/2006/relationships/font" Target="fonts/PalanquinLight-bold.fntdata"/><Relationship Id="rId12" Type="http://schemas.openxmlformats.org/officeDocument/2006/relationships/font" Target="fonts/Palanquin-bold.fntdata"/><Relationship Id="rId9" Type="http://schemas.openxmlformats.org/officeDocument/2006/relationships/font" Target="fonts/PalanquinLight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e70236d250_0_19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e70236d250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586994"/>
            <a:ext cx="4959600" cy="122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9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1.png"/><Relationship Id="rId7" Type="http://schemas.openxmlformats.org/officeDocument/2006/relationships/image" Target="../media/image3.png"/><Relationship Id="rId8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267925" y="241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{EEC49322-48DC-40EA-9C14-828514D71185}</a:tableStyleId>
              </a:tblPr>
              <a:tblGrid>
                <a:gridCol w="1140100"/>
                <a:gridCol w="3774150"/>
                <a:gridCol w="1292300"/>
                <a:gridCol w="874150"/>
              </a:tblGrid>
              <a:tr h="181925">
                <a:tc grid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3000">
                          <a:solidFill>
                            <a:srgbClr val="FFFFFF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Loi de proximité</a:t>
                      </a:r>
                      <a:endParaRPr b="1" sz="3000">
                        <a:solidFill>
                          <a:srgbClr val="FFFFFF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/>
                    </a:solidFill>
                  </a:tcPr>
                </a:tc>
                <a:tc hMerge="1"/>
                <a:tc hMerge="1"/>
                <a:tc hMerge="1"/>
              </a:tr>
              <a:tr h="1126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Objectif : 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Comprendre l’intérêt porté à une information en fonction de 6 critères personnels</a:t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Domaine : 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“Moi”</a:t>
                      </a:r>
                      <a:endParaRPr sz="1200">
                        <a:solidFill>
                          <a:srgbClr val="003081"/>
                        </a:solidFill>
                        <a:latin typeface="Palanquin Light"/>
                        <a:ea typeface="Palanquin Light"/>
                        <a:cs typeface="Palanquin Light"/>
                        <a:sym typeface="Palanquin Light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Durée : 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1h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  <a:tr h="307050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Matériel nécessaire : 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 hMerge="1"/>
                <a:tc hMerge="1"/>
                <a:tc hMerge="1"/>
              </a:tr>
            </a:tbl>
          </a:graphicData>
        </a:graphic>
      </p:graphicFrame>
      <p:graphicFrame>
        <p:nvGraphicFramePr>
          <p:cNvPr id="55" name="Google Shape;55;p13"/>
          <p:cNvGraphicFramePr/>
          <p:nvPr/>
        </p:nvGraphicFramePr>
        <p:xfrm>
          <a:off x="267925" y="3238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{EEC49322-48DC-40EA-9C14-828514D71185}</a:tableStyleId>
              </a:tblPr>
              <a:tblGrid>
                <a:gridCol w="877275"/>
                <a:gridCol w="5329275"/>
                <a:gridCol w="874125"/>
              </a:tblGrid>
              <a:tr h="11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Étape </a:t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Déroulé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Support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</a:tr>
              <a:tr h="307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Intro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L’animateur explique aux participant·es qu’ils sont en charge de l’animation de la page Facebook du journal de leur ville. L’activité consiste à évaluer l’intérêt de différentes informations pour décider laquelle sera mise en Une du prochain numéro. Pour déterminer l’intérêt d’une information, l’outil de mesure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que nous allons utiliser est le schéma de la Loi de Proximité.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Chaque pointe représente un critère important pour le public : proximité géographique, sociale, temporelle, émotions suscitées, notoriété des personnes concernées...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Un exemple pour bien se comprendre</a:t>
                      </a:r>
                      <a:endParaRPr b="1"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Il donne un exemple et dit : </a:t>
                      </a:r>
                      <a:r>
                        <a:rPr i="1"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“Je vais vous présenter certaines informations, et</a:t>
                      </a:r>
                      <a:endParaRPr i="1"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nous allons ensemble tenter de définir le niveau d’intérêt de chacune.”</a:t>
                      </a: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 Première information : Kylian Mbappé sera mercredi prochain dans notre ville pour distribuer gratuitement une nouvelle basket.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Analyser une information</a:t>
                      </a:r>
                      <a:endParaRPr b="1"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Sur l’étoile de proximité graduée projetée au tableau, placer sur chaque axe un point correspondant à la proximité entre l’information et la classe. Pour le critère Spatial, quel est le niveau de proximité ? Laisser les participant·es proposer des réponses, et augmenter/relativiser leurs propositions selon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les exemples suivants :  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081"/>
                        </a:buClr>
                        <a:buSzPts val="1200"/>
                        <a:buFont typeface="Palanquin"/>
                        <a:buChar char="-"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Spatial : dans notre ville, donc très proche de nous : ⅘ (car il pourrait venir dans l’établissement, ou dans un magasin dont on connaît le nom, ce qui serait encore plus précis)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081"/>
                        </a:buClr>
                        <a:buSzPts val="1200"/>
                        <a:buFont typeface="Palanquin"/>
                        <a:buChar char="-"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Rareté : Kylian MBappé vient-il souvent dans notre ville ? Non, donc 5/5 (très rare)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081"/>
                        </a:buClr>
                        <a:buSzPts val="1200"/>
                        <a:buFont typeface="Palanquin"/>
                        <a:buChar char="-"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Émotionnel : les émotions suscitées par cette information peuvent être les suivantes : enthousiasme, curiosité. Ce sont des émotions moins fortes que la tristesse, la peur, l’amour ou l’attirance, donc ⅖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081"/>
                        </a:buClr>
                        <a:buSzPts val="1200"/>
                        <a:buFont typeface="Palanquin"/>
                        <a:buChar char="-"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Temporel : c’est bientôt, donc 5/5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081"/>
                        </a:buClr>
                        <a:buSzPts val="1200"/>
                        <a:buFont typeface="Palanquin"/>
                        <a:buChar char="-"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Notoriété : MBappé est très connu, même de celles et ceux qui ne s’intéressent pas au football : 5/5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6" name="Google Shape;56;p13"/>
          <p:cNvSpPr/>
          <p:nvPr/>
        </p:nvSpPr>
        <p:spPr>
          <a:xfrm>
            <a:off x="2176738" y="1915025"/>
            <a:ext cx="721800" cy="721800"/>
          </a:xfrm>
          <a:prstGeom prst="ellipse">
            <a:avLst/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382738" y="1915025"/>
            <a:ext cx="721800" cy="721800"/>
          </a:xfrm>
          <a:prstGeom prst="ellipse">
            <a:avLst/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1104538" y="1915025"/>
            <a:ext cx="1224600" cy="7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Un ordinateur et vidéo</a:t>
            </a:r>
            <a:endParaRPr sz="12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-projecteur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898525" y="1915025"/>
            <a:ext cx="1224600" cy="7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Le support </a:t>
            </a:r>
            <a:b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</a:b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de </a:t>
            </a:r>
            <a:endParaRPr sz="12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l’animation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3">
            <a:alphaModFix/>
          </a:blip>
          <a:srcRect b="20616" l="0" r="0" t="0"/>
          <a:stretch/>
        </p:blipFill>
        <p:spPr>
          <a:xfrm>
            <a:off x="456813" y="2048225"/>
            <a:ext cx="573674" cy="455411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/>
          <p:nvPr/>
        </p:nvSpPr>
        <p:spPr>
          <a:xfrm>
            <a:off x="3840125" y="1915025"/>
            <a:ext cx="721800" cy="721800"/>
          </a:xfrm>
          <a:prstGeom prst="ellipse">
            <a:avLst/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 txBox="1"/>
          <p:nvPr/>
        </p:nvSpPr>
        <p:spPr>
          <a:xfrm>
            <a:off x="4561913" y="1915025"/>
            <a:ext cx="1224600" cy="7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Les fiches </a:t>
            </a:r>
            <a:b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</a:b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“Loi de proximité”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63" name="Google Shape;63;p13"/>
          <p:cNvSpPr/>
          <p:nvPr/>
        </p:nvSpPr>
        <p:spPr>
          <a:xfrm>
            <a:off x="5481725" y="1915025"/>
            <a:ext cx="721800" cy="721800"/>
          </a:xfrm>
          <a:prstGeom prst="ellipse">
            <a:avLst/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3"/>
          <p:cNvSpPr txBox="1"/>
          <p:nvPr/>
        </p:nvSpPr>
        <p:spPr>
          <a:xfrm>
            <a:off x="6203513" y="1915025"/>
            <a:ext cx="1224600" cy="7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Une dizaine d’information d’actualités </a:t>
            </a:r>
            <a:b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</a:b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à écrire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385293">
            <a:off x="3830713" y="2012021"/>
            <a:ext cx="718852" cy="527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324724">
            <a:off x="2176750" y="2006370"/>
            <a:ext cx="721801" cy="539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411927">
            <a:off x="5437198" y="2117574"/>
            <a:ext cx="810873" cy="10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14">
            <a:off x="5437198" y="2294124"/>
            <a:ext cx="810874" cy="10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37950" y="3868299"/>
            <a:ext cx="773375" cy="5817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537950" y="5681526"/>
            <a:ext cx="721799" cy="539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537949" y="6764698"/>
            <a:ext cx="721799" cy="5432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" name="Google Shape;76;p14"/>
          <p:cNvGraphicFramePr/>
          <p:nvPr/>
        </p:nvGraphicFramePr>
        <p:xfrm>
          <a:off x="267925" y="264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{EEC49322-48DC-40EA-9C14-828514D71185}</a:tableStyleId>
              </a:tblPr>
              <a:tblGrid>
                <a:gridCol w="877275"/>
                <a:gridCol w="5329275"/>
                <a:gridCol w="874125"/>
              </a:tblGrid>
              <a:tr h="112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Étape </a:t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Déroulé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Support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</a:tr>
              <a:tr h="307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Intro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081"/>
                        </a:buClr>
                        <a:buSzPts val="1200"/>
                        <a:buFont typeface="Palanquin"/>
                        <a:buChar char="-"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Social : MBappé ne fait pas partie de nos amis ou de nos proches : 1/5. Mais ses exploits, les images que l’on voit de lui, son appartenance à diverses communautés (sociale, ethnique, sportive, VIP...) peuvent nous le faire sentir comme proche : ⅗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Visualiser l’intérêt d’une information</a:t>
                      </a:r>
                      <a:endParaRPr b="1"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À l’énoncé de chaque note, l’animateur trace une croix sur l’axe concerné, </a:t>
                      </a:r>
                      <a:b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</a:b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à la gradation validée. En reliant chaque point, on obtient une représentation visuelle de l’intérêt de l’information. Plus la figure obtenue a une surface impor-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tante, plus l’information est intéressante. Et pour décider de l’angle (façon dont l’information sera titrée et racontée), on recherche la/les note(s) plus élevée(s). Les aspects concernés seront pris en priorité pour angler/titrer.</a:t>
                      </a:r>
                      <a:endParaRPr b="1"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  <a:tr h="307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Le jeu 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Une fois cette première information analysée, de nouvelles informations sont distribuées sans que les autres groupes ne puissent les voir. Sur leur feuille, </a:t>
                      </a:r>
                      <a:b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</a:b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ils notent les six critères de la Loi, puis attribuent une note pour chaque axe. </a:t>
                      </a:r>
                      <a:b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</a:b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Ils proposent ensuite un titre qui met en avant les critères les mieux notés. Ils présentent ensuite leurs informations en utilisant le schéma projeté au tableau et proposent un titre. 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  <a:tr h="307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Le débrief 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L’animateur anime un débat autour de ces questions : </a:t>
                      </a:r>
                      <a:b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</a:b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081"/>
                        </a:buClr>
                        <a:buSzPts val="1200"/>
                        <a:buFont typeface="Palanquin"/>
                        <a:buChar char="-"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Pourquoi d’après vous les médias utilisent cette Loi de proximité ?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081"/>
                        </a:buClr>
                        <a:buSzPts val="1200"/>
                        <a:buFont typeface="Palanquin"/>
                        <a:buChar char="-"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Est-ce que d’après vous, c’est une bonne chose ?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081"/>
                        </a:buClr>
                        <a:buSzPts val="1200"/>
                        <a:buFont typeface="Palanquin"/>
                        <a:buChar char="-"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Est-ce que la Loi de proximité existe aussi sur les médias sociaux ?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77" name="Google Shape;7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2399" y="1692700"/>
            <a:ext cx="747399" cy="562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